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 Id="rId3" Type="http://schemas.openxmlformats.org/officeDocument/2006/relationships/hyperlink" Target="https://github.com/damianoneill/mx/tree/0001-Hello-World" TargetMode="Externa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www.tutorialsteacher.com/csharp/csharp-data-types" TargetMode="Externa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 Id="rId3" Type="http://schemas.openxmlformats.org/officeDocument/2006/relationships/hyperlink" Target="https://github.com/damianoneill/mx/tree/0002-Input" TargetMode="External"/></Relationships>

</file>

<file path=ppt/notesSlides/_rels/notesSlide1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https://www.tutorialspoint.com/csharp/csharp_loops" TargetMode="External"/></Relationships>

</file>

<file path=ppt/notesSlides/_rels/notesSlide1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 Id="rId3" Type="http://schemas.openxmlformats.org/officeDocument/2006/relationships/hyperlink" Target="https://github.com/damianoneill/mx/tree/0003-loops-conditionals"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Application software (app for short) is software designed to perform a group of coordinated functions, tasks, or activities for the benefit of the user.   This contrasts with system software, which is mainly involved with running the computer.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A "Hello, World!" program generally is a computer program that outputs or displays the message "Hello, World!". Such a program is very simple in most programming languages, and is often used to illustrate the basic syntax of a programming language. It is often the first program written by people learning to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If you don't see the terminal window, it can be enabled by selecting View -&gt; Terminal from the vscode main window.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rPr u="sng">
                <a:hlinkClick r:id="rId3" invalidUrl="" action="" tgtFrame="" tooltip="" history="1" highlightClick="0" endSnd="0"/>
              </a:rPr>
              <a:t>https://github.com/damianoneill/mx/tree/0001-Hello-World</a:t>
            </a:r>
            <a: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A class enables you to create your own custom types by grouping together variables of other types, methods and events. In C#, a class can be defined by using the class keyword.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Classes and Methods will be covered later in the deck.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Full list of data types for C# available here </a:t>
            </a:r>
            <a:r>
              <a:rPr u="sng">
                <a:hlinkClick r:id="rId3" invalidUrl="" action="" tgtFrame="" tooltip="" history="1" highlightClick="0" endSnd="0"/>
              </a:rPr>
              <a:t>https://www.tutorialsteacher.com/csharp/csharp-data-types</a:t>
            </a: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We've created a Data type of string and gave it a name called message, and used it in the method Console.Writeline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In the Main Method we Prompt the user for their name, collect this from the Console, append it to a greeting string and write it out to the Console</a:t>
            </a:r>
          </a:p>
          <a:p>
            <a:pPr/>
          </a:p>
          <a:p>
            <a:pPr/>
            <a:r>
              <a:rPr u="sng">
                <a:hlinkClick r:id="rId3" invalidUrl="" action="" tgtFrame="" tooltip="" history="1" highlightClick="0" endSnd="0"/>
              </a:rPr>
              <a:t>https://github.com/damianoneill/mx/tree/0002-Input</a:t>
            </a:r>
            <a: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There are different ways of doing loops, common examples include using keywords while, do / while, for and foreach.   A good overview for csharp based loops is available here </a:t>
            </a:r>
            <a:r>
              <a:rPr u="sng">
                <a:hlinkClick r:id="rId3" invalidUrl="" action="" tgtFrame="" tooltip="" history="1" highlightClick="0" endSnd="0"/>
              </a:rPr>
              <a:t>https://www.tutorialspoint.com/csharp/csharp_loops</a:t>
            </a:r>
            <a:r>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rPr u="sng">
                <a:hlinkClick r:id="rId3" invalidUrl="" action="" tgtFrame="" tooltip="" history="1" highlightClick="0" endSnd="0"/>
              </a:rPr>
              <a:t>https://github.com/damianoneill/mx/tree/0003-loops-conditionals</a:t>
            </a: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Application software, or simply software, is a collection of data or computer instructions that tell the computer how to work.  The instructions are created (Programmed) by an Engineer (Developer/Programmer)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Command Line Applications (aka CLI applications or simply CLIs - for Command Line Interface) are programs that you interact with entirely through your terminal and shell. They have no graphics or visual interface beyond what you see in your terminal after you run the program.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JSON stands for JavaScript Object Notation</a:t>
            </a:r>
          </a:p>
          <a:p>
            <a:pPr/>
            <a:r>
              <a:t>JSON is a lightweight format for storing and transporting data</a:t>
            </a:r>
          </a:p>
          <a:p>
            <a:pPr/>
            <a:r>
              <a:t>JSON is often used when data is sent from a server to a web page</a:t>
            </a:r>
          </a:p>
          <a:p>
            <a:pPr/>
            <a:r>
              <a:t>Our sample application will work like a browser and send a request to the server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All of the IP's that are shown on the screen are routers, these devices route the request across the internet from Belfast to Seattle, this route looks like the traffic went from Belfast to Seattle via Amsterdam.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Note the new file Welcome.cs, after its saved, the library that it uses Newtonsoft.json needs included in the project.  Nuget extension (jmrog.vscode-nuget-package-manager) is used handle this in vscode.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Note the use of j as an variable instead of i</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Note you will need to import the System.IO library for the File type.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A Programming Language is a vocabulary and set of grammatical rules for instructing a computer or computing device to perform specific tasks.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Programming languages are tools, and we choose different tools for different jobs. A tractor trailer and a bicycle and a Tesla are all vehicles – they have wheels and steering and will get you from point A to point B – but obviously we use them for different things.</a:t>
            </a:r>
          </a:p>
          <a:p>
            <a:pPr/>
          </a:p>
          <a:p>
            <a:pPr/>
            <a:r>
              <a:t>Programming languages are similar. Ruby and JavaScript are great for building web sites; Java and C++ are often used for financial trading; Python and R are the tools of choice for analyzing statistics.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In the same way there are lots of different document editors; Microsoft Word, Google Docs, OpenOffice, Pages, etc.  There are lots of different IDE's.  Each IDE offers more or less the same features, with some being specifically adapted for a particular Programming Language.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The syntax of a Programming language is the set of </a:t>
            </a:r>
            <a:r>
              <a:rPr b="1"/>
              <a:t>rules</a:t>
            </a:r>
            <a:r>
              <a:t> that defines the </a:t>
            </a:r>
            <a:r>
              <a:rPr b="1"/>
              <a:t>combinations of symbols</a:t>
            </a:r>
            <a:r>
              <a:t> that are considered to be a correctly structured document or fragment in that language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A compiler is a special program that processes statements written in a particular programming language and turns them into machine language or "code" that a computer's processor uses to execute instructions.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The features that Visual Studio Code includes out-of-the-box are just the start. VS Code extensions let you add languages, debuggers, and tools to your installation to support your development workflow.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File List - shows the Explorer view which shows files that are available within the current vscode instance</a:t>
            </a:r>
          </a:p>
          <a:p>
            <a:pPr/>
            <a:r>
              <a:t>File editor - shows the file currently open for editing</a:t>
            </a:r>
          </a:p>
          <a:p>
            <a:pPr/>
            <a:r>
              <a:t>Terminal - provides a command line terminal for running commands on the operating system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46200" y="520700"/>
            <a:ext cx="10388600" cy="5860236"/>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Clr>
                <a:srgbClr val="535353"/>
              </a:buClr>
              <a:buSzTx/>
              <a:buNone/>
            </a:lvl1pPr>
            <a:lvl2pPr marL="0" indent="0" algn="ctr">
              <a:spcBef>
                <a:spcPts val="0"/>
              </a:spcBef>
              <a:buClr>
                <a:srgbClr val="535353"/>
              </a:buClr>
              <a:buSzTx/>
              <a:buNone/>
            </a:lvl2pPr>
            <a:lvl3pPr marL="0" indent="0" algn="ctr">
              <a:spcBef>
                <a:spcPts val="0"/>
              </a:spcBef>
              <a:buClr>
                <a:srgbClr val="535353"/>
              </a:buClr>
              <a:buSzTx/>
              <a:buNone/>
            </a:lvl3pPr>
            <a:lvl4pPr marL="0" indent="0" algn="ctr">
              <a:spcBef>
                <a:spcPts val="0"/>
              </a:spcBef>
              <a:buClr>
                <a:srgbClr val="535353"/>
              </a:buClr>
              <a:buSzTx/>
              <a:buNone/>
            </a:lvl4pPr>
            <a:lvl5pPr marL="0" indent="0" algn="ctr">
              <a:spcBef>
                <a:spcPts val="0"/>
              </a:spcBef>
              <a:buClr>
                <a:srgbClr val="535353"/>
              </a:buClr>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Image"/>
          <p:cNvSpPr/>
          <p:nvPr>
            <p:ph type="pic" sz="quarter" idx="14"/>
          </p:nvPr>
        </p:nvSpPr>
        <p:spPr>
          <a:xfrm>
            <a:off x="6664613" y="508000"/>
            <a:ext cx="5803901" cy="4216400"/>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533400" y="508000"/>
            <a:ext cx="5808231"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code.visualstudio.com" TargetMode="External"/><Relationship Id="rId4" Type="http://schemas.openxmlformats.org/officeDocument/2006/relationships/hyperlink" Target="https://marketplace.visualstudio.com/items?itemName=ms-vscode.csharp" TargetMode="External"/><Relationship Id="rId5" Type="http://schemas.openxmlformats.org/officeDocument/2006/relationships/hyperlink" Target="https://dotnet.microsoft.com/learn/dotnet/hello-world-tutorial/install"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public-apis/public-apis" TargetMode="External"/><Relationship Id="rId3" Type="http://schemas.openxmlformats.org/officeDocument/2006/relationships/hyperlink" Target="https://promotocrossapi.com/docs"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hyperlink" Target="https://api.promotocrossapi.com/laptimes/18/WICK-338"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api.promotocrossapi.com/laptimes/18/WICK-338"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hyperlink" Target="http://system.Net"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hyperlink" Target="http://geoiplookup.net/ip/143.204.29.16"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pp.quicktype.io"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Digital Development"/>
          <p:cNvSpPr txBox="1"/>
          <p:nvPr>
            <p:ph type="ctrTitle"/>
          </p:nvPr>
        </p:nvSpPr>
        <p:spPr>
          <a:prstGeom prst="rect">
            <a:avLst/>
          </a:prstGeom>
        </p:spPr>
        <p:txBody>
          <a:bodyPr/>
          <a:lstStyle/>
          <a:p>
            <a:pPr/>
            <a:r>
              <a:t>Digital Development</a:t>
            </a:r>
          </a:p>
        </p:txBody>
      </p:sp>
      <p:sp>
        <p:nvSpPr>
          <p:cNvPr id="120" name="Building a solution"/>
          <p:cNvSpPr txBox="1"/>
          <p:nvPr>
            <p:ph type="subTitle" sz="quarter" idx="1"/>
          </p:nvPr>
        </p:nvSpPr>
        <p:spPr>
          <a:prstGeom prst="rect">
            <a:avLst/>
          </a:prstGeom>
        </p:spPr>
        <p:txBody>
          <a:bodyPr/>
          <a:lstStyle/>
          <a:p>
            <a:pPr/>
            <a:r>
              <a:t>Building a solution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f8-microsoft-word-copy.png" descr="f8-microsoft-word-copy.png"/>
          <p:cNvPicPr>
            <a:picLocks noChangeAspect="1"/>
          </p:cNvPicPr>
          <p:nvPr>
            <p:ph type="pic" idx="13"/>
          </p:nvPr>
        </p:nvPicPr>
        <p:blipFill>
          <a:blip r:embed="rId3">
            <a:extLst/>
          </a:blip>
          <a:srcRect l="346" t="0" r="346" b="0"/>
          <a:stretch>
            <a:fillRect/>
          </a:stretch>
        </p:blipFill>
        <p:spPr>
          <a:xfrm>
            <a:off x="6837232" y="3609453"/>
            <a:ext cx="3580107" cy="2534828"/>
          </a:xfrm>
          <a:prstGeom prst="rect">
            <a:avLst/>
          </a:prstGeom>
        </p:spPr>
      </p:pic>
      <p:sp>
        <p:nvSpPr>
          <p:cNvPr id="157" name="tools to make it easier"/>
          <p:cNvSpPr txBox="1"/>
          <p:nvPr>
            <p:ph type="title"/>
          </p:nvPr>
        </p:nvSpPr>
        <p:spPr>
          <a:prstGeom prst="rect">
            <a:avLst/>
          </a:prstGeom>
        </p:spPr>
        <p:txBody>
          <a:bodyPr/>
          <a:lstStyle/>
          <a:p>
            <a:pPr/>
            <a:r>
              <a:t>tools to make it easier</a:t>
            </a:r>
          </a:p>
        </p:txBody>
      </p:sp>
      <p:sp>
        <p:nvSpPr>
          <p:cNvPr id="158" name="Working with a Programming Language is like working with English…"/>
          <p:cNvSpPr txBox="1"/>
          <p:nvPr>
            <p:ph type="body" sz="half" idx="1"/>
          </p:nvPr>
        </p:nvSpPr>
        <p:spPr>
          <a:prstGeom prst="rect">
            <a:avLst/>
          </a:prstGeom>
        </p:spPr>
        <p:txBody>
          <a:bodyPr/>
          <a:lstStyle/>
          <a:p>
            <a:pPr marL="384302" indent="-384302" defTabSz="519937">
              <a:spcBef>
                <a:spcPts val="3300"/>
              </a:spcBef>
              <a:defRPr sz="3382"/>
            </a:pPr>
            <a:r>
              <a:t>Working with a Programming Language is like working with English</a:t>
            </a:r>
          </a:p>
          <a:p>
            <a:pPr marL="384302" indent="-384302" defTabSz="519937">
              <a:spcBef>
                <a:spcPts val="3300"/>
              </a:spcBef>
              <a:defRPr sz="3382"/>
            </a:pPr>
            <a:r>
              <a:t>We have tools to make it easier</a:t>
            </a:r>
          </a:p>
          <a:p>
            <a:pPr marL="384302" indent="-384302" defTabSz="519937">
              <a:spcBef>
                <a:spcPts val="3300"/>
              </a:spcBef>
              <a:defRPr sz="3382"/>
            </a:pPr>
            <a:r>
              <a:t>We use Microsoft Word when writing an Essay</a:t>
            </a:r>
          </a:p>
          <a:p>
            <a:pPr marL="384302" indent="-384302" defTabSz="519937">
              <a:spcBef>
                <a:spcPts val="3300"/>
              </a:spcBef>
              <a:defRPr sz="3382"/>
            </a:pPr>
            <a:r>
              <a:t>We use a </a:t>
            </a:r>
            <a:r>
              <a:rPr b="1">
                <a:latin typeface="Gill Sans"/>
                <a:ea typeface="Gill Sans"/>
                <a:cs typeface="Gill Sans"/>
                <a:sym typeface="Gill Sans"/>
              </a:rPr>
              <a:t>Integrated Development Environment</a:t>
            </a:r>
            <a:r>
              <a:t> (IDE) when writing Application Software</a:t>
            </a:r>
          </a:p>
        </p:txBody>
      </p:sp>
      <p:pic>
        <p:nvPicPr>
          <p:cNvPr id="159" name="run-debug-vs-code.png" descr="run-debug-vs-code.png"/>
          <p:cNvPicPr>
            <a:picLocks noChangeAspect="1"/>
          </p:cNvPicPr>
          <p:nvPr/>
        </p:nvPicPr>
        <p:blipFill>
          <a:blip r:embed="rId4">
            <a:extLst/>
          </a:blip>
          <a:srcRect l="1567" t="0" r="1567" b="0"/>
          <a:stretch>
            <a:fillRect/>
          </a:stretch>
        </p:blipFill>
        <p:spPr>
          <a:xfrm>
            <a:off x="8789575" y="5947712"/>
            <a:ext cx="3580107" cy="257425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integrated development environment"/>
          <p:cNvSpPr txBox="1"/>
          <p:nvPr>
            <p:ph type="title"/>
          </p:nvPr>
        </p:nvSpPr>
        <p:spPr>
          <a:prstGeom prst="rect">
            <a:avLst/>
          </a:prstGeom>
        </p:spPr>
        <p:txBody>
          <a:bodyPr/>
          <a:lstStyle/>
          <a:p>
            <a:pPr/>
            <a:r>
              <a:t>integrated development environment</a:t>
            </a:r>
          </a:p>
        </p:txBody>
      </p:sp>
      <p:sp>
        <p:nvSpPr>
          <p:cNvPr id="164" name="Virtually every IDE will have a text editor designed to write and manipulate source code.…"/>
          <p:cNvSpPr txBox="1"/>
          <p:nvPr>
            <p:ph type="body" idx="1"/>
          </p:nvPr>
        </p:nvSpPr>
        <p:spPr>
          <a:prstGeom prst="rect">
            <a:avLst/>
          </a:prstGeom>
        </p:spPr>
        <p:txBody>
          <a:bodyPr/>
          <a:lstStyle/>
          <a:p>
            <a:pPr/>
            <a:r>
              <a:t>Virtually every IDE will have a text editor designed to write and manipulate source code. </a:t>
            </a:r>
          </a:p>
          <a:p>
            <a:pPr/>
            <a:r>
              <a:t>Some tools may have visual components to drag and drop front-end components, but most have a simple interface with language-specific syntax highlighting.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ph type="pic" idx="13"/>
          </p:nvPr>
        </p:nvPicPr>
        <p:blipFill>
          <a:blip r:embed="rId3">
            <a:extLst/>
          </a:blip>
          <a:srcRect l="0" t="0" r="0" b="0"/>
          <a:stretch>
            <a:fillRect/>
          </a:stretch>
        </p:blipFill>
        <p:spPr>
          <a:xfrm>
            <a:off x="6870700" y="4823883"/>
            <a:ext cx="5283200" cy="2099734"/>
          </a:xfrm>
          <a:prstGeom prst="rect">
            <a:avLst/>
          </a:prstGeom>
        </p:spPr>
      </p:pic>
      <p:sp>
        <p:nvSpPr>
          <p:cNvPr id="169" name="Compilation"/>
          <p:cNvSpPr txBox="1"/>
          <p:nvPr>
            <p:ph type="title"/>
          </p:nvPr>
        </p:nvSpPr>
        <p:spPr>
          <a:prstGeom prst="rect">
            <a:avLst/>
          </a:prstGeom>
        </p:spPr>
        <p:txBody>
          <a:bodyPr/>
          <a:lstStyle/>
          <a:p>
            <a:pPr/>
            <a:r>
              <a:t>Compilation</a:t>
            </a:r>
          </a:p>
        </p:txBody>
      </p:sp>
      <p:sp>
        <p:nvSpPr>
          <p:cNvPr id="170" name="A Compiler is a application that translates instructions written in a Programming Language (source language) into another Programming Language (target language).…"/>
          <p:cNvSpPr txBox="1"/>
          <p:nvPr>
            <p:ph type="body" sz="half" idx="1"/>
          </p:nvPr>
        </p:nvSpPr>
        <p:spPr>
          <a:prstGeom prst="rect">
            <a:avLst/>
          </a:prstGeom>
        </p:spPr>
        <p:txBody>
          <a:bodyPr/>
          <a:lstStyle/>
          <a:p>
            <a:pPr marL="354075" indent="-354075" defTabSz="479044">
              <a:spcBef>
                <a:spcPts val="3100"/>
              </a:spcBef>
              <a:defRPr sz="3116"/>
            </a:pPr>
            <a:r>
              <a:t>A </a:t>
            </a:r>
            <a:r>
              <a:rPr b="1">
                <a:latin typeface="Gill Sans"/>
                <a:ea typeface="Gill Sans"/>
                <a:cs typeface="Gill Sans"/>
                <a:sym typeface="Gill Sans"/>
              </a:rPr>
              <a:t>Compiler</a:t>
            </a:r>
            <a:r>
              <a:t> is a application that translates instructions written in a Programming Language (source language) into another Programming Language (target language). </a:t>
            </a:r>
          </a:p>
          <a:p>
            <a:pPr marL="354075" indent="-354075" defTabSz="479044">
              <a:spcBef>
                <a:spcPts val="3100"/>
              </a:spcBef>
              <a:defRPr sz="3116"/>
            </a:pPr>
            <a:r>
              <a:t>The name Compiler is primarily used for programs that translate source code from a high-level programming language (C#) to a lower level language (machine code) to create an executable program (Application).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ph type="pic" idx="13"/>
          </p:nvPr>
        </p:nvPicPr>
        <p:blipFill>
          <a:blip r:embed="rId2">
            <a:extLst/>
          </a:blip>
          <a:srcRect l="0" t="0" r="0" b="0"/>
          <a:stretch>
            <a:fillRect/>
          </a:stretch>
        </p:blipFill>
        <p:spPr>
          <a:xfrm>
            <a:off x="6870700" y="3758685"/>
            <a:ext cx="5283200" cy="4230131"/>
          </a:xfrm>
          <a:prstGeom prst="rect">
            <a:avLst/>
          </a:prstGeom>
        </p:spPr>
      </p:pic>
      <p:sp>
        <p:nvSpPr>
          <p:cNvPr id="175" name="Debugger"/>
          <p:cNvSpPr txBox="1"/>
          <p:nvPr>
            <p:ph type="title"/>
          </p:nvPr>
        </p:nvSpPr>
        <p:spPr>
          <a:prstGeom prst="rect">
            <a:avLst/>
          </a:prstGeom>
        </p:spPr>
        <p:txBody>
          <a:bodyPr/>
          <a:lstStyle/>
          <a:p>
            <a:pPr/>
            <a:r>
              <a:t>Debugger</a:t>
            </a:r>
          </a:p>
        </p:txBody>
      </p:sp>
      <p:sp>
        <p:nvSpPr>
          <p:cNvPr id="176" name="Debugging tools assist users in identifying and remedying errors within source code.…"/>
          <p:cNvSpPr txBox="1"/>
          <p:nvPr>
            <p:ph type="body" sz="half" idx="1"/>
          </p:nvPr>
        </p:nvSpPr>
        <p:spPr>
          <a:prstGeom prst="rect">
            <a:avLst/>
          </a:prstGeom>
        </p:spPr>
        <p:txBody>
          <a:bodyPr/>
          <a:lstStyle/>
          <a:p>
            <a:pPr marL="384302" indent="-384302" defTabSz="519937">
              <a:spcBef>
                <a:spcPts val="3300"/>
              </a:spcBef>
              <a:defRPr sz="3382"/>
            </a:pPr>
            <a:r>
              <a:t>Debugging tools assist users in identifying and remedying errors within source code. </a:t>
            </a:r>
          </a:p>
          <a:p>
            <a:pPr marL="384302" indent="-384302" defTabSz="519937">
              <a:spcBef>
                <a:spcPts val="3300"/>
              </a:spcBef>
              <a:defRPr sz="3382"/>
            </a:pPr>
            <a:r>
              <a:t>They often simulate real-world scenarios to test functionality and performance. </a:t>
            </a:r>
          </a:p>
          <a:p>
            <a:pPr marL="384302" indent="-384302" defTabSz="519937">
              <a:spcBef>
                <a:spcPts val="3300"/>
              </a:spcBef>
              <a:defRPr sz="3382"/>
            </a:pPr>
            <a:r>
              <a:t>Programmers and software engineers can usually test the various segments of code and identify errors before the application is released.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application"/>
          <p:cNvSpPr txBox="1"/>
          <p:nvPr>
            <p:ph type="title"/>
          </p:nvPr>
        </p:nvSpPr>
        <p:spPr>
          <a:prstGeom prst="rect">
            <a:avLst/>
          </a:prstGeom>
        </p:spPr>
        <p:txBody>
          <a:bodyPr/>
          <a:lstStyle/>
          <a:p>
            <a:pPr/>
            <a:r>
              <a:t>application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etting started - Tools"/>
          <p:cNvSpPr txBox="1"/>
          <p:nvPr>
            <p:ph type="title"/>
          </p:nvPr>
        </p:nvSpPr>
        <p:spPr>
          <a:prstGeom prst="rect">
            <a:avLst/>
          </a:prstGeom>
        </p:spPr>
        <p:txBody>
          <a:bodyPr/>
          <a:lstStyle/>
          <a:p>
            <a:pPr/>
            <a:r>
              <a:t>Getting started - Tools</a:t>
            </a:r>
          </a:p>
        </p:txBody>
      </p:sp>
      <p:sp>
        <p:nvSpPr>
          <p:cNvPr id="181" name="IDE - https://code.visualstudio.com…"/>
          <p:cNvSpPr txBox="1"/>
          <p:nvPr>
            <p:ph type="body" idx="1"/>
          </p:nvPr>
        </p:nvSpPr>
        <p:spPr>
          <a:prstGeom prst="rect">
            <a:avLst/>
          </a:prstGeom>
        </p:spPr>
        <p:txBody>
          <a:bodyPr/>
          <a:lstStyle/>
          <a:p>
            <a:pPr marL="484251" indent="-484251" defTabSz="543305">
              <a:spcBef>
                <a:spcPts val="4200"/>
              </a:spcBef>
              <a:defRPr sz="4278"/>
            </a:pPr>
            <a:r>
              <a:t>IDE - </a:t>
            </a:r>
            <a:r>
              <a:rPr u="sng">
                <a:hlinkClick r:id="rId3" invalidUrl="" action="" tgtFrame="" tooltip="" history="1" highlightClick="0" endSnd="0"/>
              </a:rPr>
              <a:t>https://code.visualstudio.com</a:t>
            </a:r>
            <a:r>
              <a:t> </a:t>
            </a:r>
          </a:p>
          <a:p>
            <a:pPr marL="484251" indent="-484251" defTabSz="543305">
              <a:spcBef>
                <a:spcPts val="4200"/>
              </a:spcBef>
              <a:defRPr sz="4278"/>
            </a:pPr>
            <a:r>
              <a:t>IDE Extension for C# - </a:t>
            </a:r>
            <a:r>
              <a:rPr u="sng">
                <a:hlinkClick r:id="rId4" invalidUrl="" action="" tgtFrame="" tooltip="" history="1" highlightClick="0" endSnd="0"/>
              </a:rPr>
              <a:t>https://marketplace.visualstudio.com/items?itemName=ms-vscode.csharp</a:t>
            </a:r>
            <a:r>
              <a:t> </a:t>
            </a:r>
          </a:p>
          <a:p>
            <a:pPr marL="484251" indent="-484251" defTabSz="543305">
              <a:spcBef>
                <a:spcPts val="4200"/>
              </a:spcBef>
              <a:defRPr sz="4278"/>
            </a:pPr>
            <a:r>
              <a:t>C# Software Development Kit (SDK) - </a:t>
            </a:r>
            <a:r>
              <a:rPr u="sng">
                <a:hlinkClick r:id="rId5" invalidUrl="" action="" tgtFrame="" tooltip="" history="1" highlightClick="0" endSnd="0"/>
              </a:rPr>
              <a:t>https://dotnet.microsoft.com/learn/dotnet/hello-world-tutorial/install</a:t>
            </a: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mx-mainline.png" descr="mx-mainline.png"/>
          <p:cNvPicPr>
            <a:picLocks noChangeAspect="1"/>
          </p:cNvPicPr>
          <p:nvPr>
            <p:ph type="pic" idx="13"/>
          </p:nvPr>
        </p:nvPicPr>
        <p:blipFill>
          <a:blip r:embed="rId2">
            <a:extLst/>
          </a:blip>
          <a:srcRect l="0" t="0" r="0" b="0"/>
          <a:stretch>
            <a:fillRect/>
          </a:stretch>
        </p:blipFill>
        <p:spPr>
          <a:xfrm>
            <a:off x="6577800" y="4083171"/>
            <a:ext cx="5869000" cy="3581158"/>
          </a:xfrm>
          <a:prstGeom prst="rect">
            <a:avLst/>
          </a:prstGeom>
        </p:spPr>
      </p:pic>
      <p:sp>
        <p:nvSpPr>
          <p:cNvPr id="186" name="vscode"/>
          <p:cNvSpPr txBox="1"/>
          <p:nvPr>
            <p:ph type="title"/>
          </p:nvPr>
        </p:nvSpPr>
        <p:spPr>
          <a:prstGeom prst="rect">
            <a:avLst/>
          </a:prstGeom>
        </p:spPr>
        <p:txBody>
          <a:bodyPr/>
          <a:lstStyle/>
          <a:p>
            <a:pPr/>
            <a:r>
              <a:t>vscode</a:t>
            </a:r>
          </a:p>
        </p:txBody>
      </p:sp>
      <p:sp>
        <p:nvSpPr>
          <p:cNvPr id="187" name="Visual Studio Code is a source-code editor developed by Microsoft for Windows, Linux and macOS.…"/>
          <p:cNvSpPr txBox="1"/>
          <p:nvPr>
            <p:ph type="body" sz="half" idx="1"/>
          </p:nvPr>
        </p:nvSpPr>
        <p:spPr>
          <a:prstGeom prst="rect">
            <a:avLst/>
          </a:prstGeom>
        </p:spPr>
        <p:txBody>
          <a:bodyPr/>
          <a:lstStyle/>
          <a:p>
            <a:pPr marL="332486" indent="-332486" defTabSz="449833">
              <a:spcBef>
                <a:spcPts val="2900"/>
              </a:spcBef>
              <a:defRPr sz="2925"/>
            </a:pPr>
            <a:r>
              <a:t>Visual Studio Code is a source-code editor developed by Microsoft for Windows, Linux and macOS. </a:t>
            </a:r>
          </a:p>
          <a:p>
            <a:pPr marL="332486" indent="-332486" defTabSz="449833">
              <a:spcBef>
                <a:spcPts val="2900"/>
              </a:spcBef>
              <a:defRPr sz="2925"/>
            </a:pPr>
            <a:r>
              <a:t>It includes support for debugging, syntax highlighting, intelligent code completion, snippets, and code refactoring.</a:t>
            </a:r>
          </a:p>
          <a:p>
            <a:pPr marL="332486" indent="-332486" defTabSz="449833">
              <a:spcBef>
                <a:spcPts val="2900"/>
              </a:spcBef>
              <a:defRPr sz="2925"/>
            </a:pPr>
            <a:r>
              <a:t>Additional functionality can be added to it through extension plugins</a:t>
            </a:r>
          </a:p>
          <a:p>
            <a:pPr marL="332486" indent="-332486" defTabSz="449833">
              <a:spcBef>
                <a:spcPts val="2900"/>
              </a:spcBef>
              <a:defRPr sz="2925"/>
            </a:pPr>
            <a:r>
              <a:t>It is a simpler IDE for C# development than Visual Studio IDE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NET SDK"/>
          <p:cNvSpPr txBox="1"/>
          <p:nvPr>
            <p:ph type="title"/>
          </p:nvPr>
        </p:nvSpPr>
        <p:spPr>
          <a:prstGeom prst="rect">
            <a:avLst/>
          </a:prstGeom>
        </p:spPr>
        <p:txBody>
          <a:bodyPr/>
          <a:lstStyle/>
          <a:p>
            <a:pPr/>
            <a:r>
              <a:t>.NET SDK</a:t>
            </a:r>
          </a:p>
        </p:txBody>
      </p:sp>
      <p:sp>
        <p:nvSpPr>
          <p:cNvPr id="190" name=".NET Core Software Development Kit (SDK) is a set of libraries and tools that allow developers to create .NET Core applications and libraries. It contains the following components that are used to build and run applications:…"/>
          <p:cNvSpPr txBox="1"/>
          <p:nvPr>
            <p:ph type="body" idx="1"/>
          </p:nvPr>
        </p:nvSpPr>
        <p:spPr>
          <a:prstGeom prst="rect">
            <a:avLst/>
          </a:prstGeom>
        </p:spPr>
        <p:txBody>
          <a:bodyPr/>
          <a:lstStyle/>
          <a:p>
            <a:pPr marL="447802" indent="-447802" defTabSz="502412">
              <a:spcBef>
                <a:spcPts val="3900"/>
              </a:spcBef>
              <a:defRPr sz="3956"/>
            </a:pPr>
            <a:r>
              <a:t>.NET Core Software Development Kit (SDK) is a set of libraries and tools that allow developers to create .NET Core applications and libraries. It contains the following components that are used to build and run applications:</a:t>
            </a:r>
          </a:p>
          <a:p>
            <a:pPr lvl="1" marL="895604" indent="-447802" defTabSz="502412">
              <a:spcBef>
                <a:spcPts val="3900"/>
              </a:spcBef>
              <a:defRPr sz="3956"/>
            </a:pPr>
            <a:r>
              <a:t>	The .NET Core CLI tools.</a:t>
            </a:r>
          </a:p>
          <a:p>
            <a:pPr lvl="1" marL="895604" indent="-447802" defTabSz="502412">
              <a:spcBef>
                <a:spcPts val="3900"/>
              </a:spcBef>
              <a:defRPr sz="3956"/>
            </a:pPr>
            <a:r>
              <a:t>	.NET Core libraries and runtime.</a:t>
            </a:r>
          </a:p>
          <a:p>
            <a:pPr lvl="1" marL="895604" indent="-447802" defTabSz="502412">
              <a:spcBef>
                <a:spcPts val="3900"/>
              </a:spcBef>
              <a:defRPr sz="3956"/>
            </a:pPr>
            <a:r>
              <a:t>	The dotnet driver.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mx-mainline.png" descr="mx-mainline.png"/>
          <p:cNvPicPr>
            <a:picLocks noChangeAspect="1"/>
          </p:cNvPicPr>
          <p:nvPr>
            <p:ph type="pic" idx="13"/>
          </p:nvPr>
        </p:nvPicPr>
        <p:blipFill>
          <a:blip r:embed="rId3">
            <a:extLst/>
          </a:blip>
          <a:srcRect l="0" t="0" r="0" b="0"/>
          <a:stretch>
            <a:fillRect/>
          </a:stretch>
        </p:blipFill>
        <p:spPr>
          <a:xfrm>
            <a:off x="0" y="909153"/>
            <a:ext cx="13004800" cy="7935294"/>
          </a:xfrm>
          <a:prstGeom prst="rect">
            <a:avLst/>
          </a:prstGeom>
        </p:spPr>
      </p:pic>
      <p:sp>
        <p:nvSpPr>
          <p:cNvPr id="193" name="Rectangle"/>
          <p:cNvSpPr/>
          <p:nvPr/>
        </p:nvSpPr>
        <p:spPr>
          <a:xfrm>
            <a:off x="592122" y="1603128"/>
            <a:ext cx="3572782" cy="4027030"/>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194" name="Rectangle"/>
          <p:cNvSpPr/>
          <p:nvPr/>
        </p:nvSpPr>
        <p:spPr>
          <a:xfrm>
            <a:off x="4498873" y="1603128"/>
            <a:ext cx="8001817" cy="4844055"/>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195" name="Rectangle"/>
          <p:cNvSpPr/>
          <p:nvPr/>
        </p:nvSpPr>
        <p:spPr>
          <a:xfrm>
            <a:off x="4111678" y="6737794"/>
            <a:ext cx="8776205" cy="1692846"/>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196" name="File Editor"/>
          <p:cNvSpPr txBox="1"/>
          <p:nvPr/>
        </p:nvSpPr>
        <p:spPr>
          <a:xfrm>
            <a:off x="9062025" y="2295735"/>
            <a:ext cx="254674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608019"/>
                    <a:satOff val="-16379"/>
                    <a:lumOff val="25127"/>
                  </a:schemeClr>
                </a:solidFill>
                <a:latin typeface="Gill Sans"/>
                <a:ea typeface="Gill Sans"/>
                <a:cs typeface="Gill Sans"/>
                <a:sym typeface="Gill Sans"/>
              </a:defRPr>
            </a:lvl1pPr>
          </a:lstStyle>
          <a:p>
            <a:pPr/>
            <a:r>
              <a:t>File Editor</a:t>
            </a:r>
          </a:p>
        </p:txBody>
      </p:sp>
      <p:sp>
        <p:nvSpPr>
          <p:cNvPr id="197" name="Terminal"/>
          <p:cNvSpPr txBox="1"/>
          <p:nvPr/>
        </p:nvSpPr>
        <p:spPr>
          <a:xfrm>
            <a:off x="8756270" y="7474694"/>
            <a:ext cx="219536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608019"/>
                    <a:satOff val="-16379"/>
                    <a:lumOff val="25127"/>
                  </a:schemeClr>
                </a:solidFill>
                <a:latin typeface="Gill Sans"/>
                <a:ea typeface="Gill Sans"/>
                <a:cs typeface="Gill Sans"/>
                <a:sym typeface="Gill Sans"/>
              </a:defRPr>
            </a:lvl1pPr>
          </a:lstStyle>
          <a:p>
            <a:pPr/>
            <a:r>
              <a:t>Terminal</a:t>
            </a:r>
          </a:p>
        </p:txBody>
      </p:sp>
      <p:sp>
        <p:nvSpPr>
          <p:cNvPr id="198" name="File List"/>
          <p:cNvSpPr txBox="1"/>
          <p:nvPr/>
        </p:nvSpPr>
        <p:spPr>
          <a:xfrm>
            <a:off x="1402498" y="4395580"/>
            <a:ext cx="195203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608019"/>
                    <a:satOff val="-16379"/>
                    <a:lumOff val="25127"/>
                  </a:schemeClr>
                </a:solidFill>
                <a:latin typeface="Gill Sans"/>
                <a:ea typeface="Gill Sans"/>
                <a:cs typeface="Gill Sans"/>
                <a:sym typeface="Gill Sans"/>
              </a:defRPr>
            </a:lvl1pPr>
          </a:lstStyle>
          <a:p>
            <a:pPr/>
            <a:r>
              <a:t>File List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Hello world"/>
          <p:cNvSpPr txBox="1"/>
          <p:nvPr>
            <p:ph type="title"/>
          </p:nvPr>
        </p:nvSpPr>
        <p:spPr>
          <a:prstGeom prst="rect">
            <a:avLst/>
          </a:prstGeom>
        </p:spPr>
        <p:txBody>
          <a:bodyPr/>
          <a:lstStyle/>
          <a:p>
            <a:pPr/>
            <a:r>
              <a:t>Hello world</a:t>
            </a:r>
          </a:p>
        </p:txBody>
      </p:sp>
      <p:sp>
        <p:nvSpPr>
          <p:cNvPr id="203" name="Use the .NET SDK to create a skeleton cli application…"/>
          <p:cNvSpPr txBox="1"/>
          <p:nvPr>
            <p:ph type="body" idx="1"/>
          </p:nvPr>
        </p:nvSpPr>
        <p:spPr>
          <a:prstGeom prst="rect">
            <a:avLst/>
          </a:prstGeom>
        </p:spPr>
        <p:txBody>
          <a:bodyPr/>
          <a:lstStyle/>
          <a:p>
            <a:pPr marL="494665" indent="-494665" defTabSz="554990">
              <a:spcBef>
                <a:spcPts val="4300"/>
              </a:spcBef>
              <a:defRPr sz="4370"/>
            </a:pPr>
            <a:r>
              <a:t>Use the .NET SDK to create a skeleton cli application</a:t>
            </a:r>
          </a:p>
          <a:p>
            <a:pPr marL="494665" indent="-494665" defTabSz="554990">
              <a:spcBef>
                <a:spcPts val="4300"/>
              </a:spcBef>
              <a:defRPr sz="4370"/>
            </a:pPr>
            <a:r>
              <a:t>.NET SDK includes an CLI Application called 'dotnet', we will use this to 'scaffold' the files needed for the application.</a:t>
            </a:r>
          </a:p>
          <a:p>
            <a:pPr marL="494665" indent="-494665" defTabSz="554990">
              <a:spcBef>
                <a:spcPts val="4300"/>
              </a:spcBef>
              <a:defRPr sz="4370"/>
            </a:pPr>
            <a:r>
              <a:t>We will run the dotnet CLI command from within vscode using the terminal window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genda"/>
          <p:cNvSpPr txBox="1"/>
          <p:nvPr>
            <p:ph type="title"/>
          </p:nvPr>
        </p:nvSpPr>
        <p:spPr>
          <a:prstGeom prst="rect">
            <a:avLst/>
          </a:prstGeom>
        </p:spPr>
        <p:txBody>
          <a:bodyPr/>
          <a:lstStyle/>
          <a:p>
            <a:pPr/>
            <a:r>
              <a:t>Agenda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dotnet-scaffold.png" descr="dotnet-scaffold.png"/>
          <p:cNvPicPr>
            <a:picLocks noChangeAspect="1"/>
          </p:cNvPicPr>
          <p:nvPr>
            <p:ph type="pic" idx="13"/>
          </p:nvPr>
        </p:nvPicPr>
        <p:blipFill>
          <a:blip r:embed="rId3">
            <a:extLst/>
          </a:blip>
          <a:srcRect l="0" t="3775" r="0" b="3775"/>
          <a:stretch>
            <a:fillRect/>
          </a:stretch>
        </p:blipFill>
        <p:spPr>
          <a:prstGeom prst="rect">
            <a:avLst/>
          </a:prstGeom>
        </p:spPr>
      </p:pic>
      <p:sp>
        <p:nvSpPr>
          <p:cNvPr id="208" name="dotnet new console -o mx"/>
          <p:cNvSpPr txBox="1"/>
          <p:nvPr>
            <p:ph type="body" sz="quarter" idx="1"/>
          </p:nvPr>
        </p:nvSpPr>
        <p:spPr>
          <a:xfrm>
            <a:off x="1270000" y="7389023"/>
            <a:ext cx="10464800" cy="1932778"/>
          </a:xfrm>
          <a:prstGeom prst="rect">
            <a:avLst/>
          </a:prstGeom>
        </p:spPr>
        <p:txBody>
          <a:bodyPr/>
          <a:lstStyle>
            <a:lvl1pPr algn="l">
              <a:lnSpc>
                <a:spcPct val="120000"/>
              </a:lnSpc>
              <a:spcBef>
                <a:spcPts val="4600"/>
              </a:spcBef>
              <a:defRPr sz="4600"/>
            </a:lvl1pPr>
          </a:lstStyle>
          <a:p>
            <a:pPr/>
            <a:r>
              <a:t>dotnet new console -o mx</a:t>
            </a:r>
          </a:p>
        </p:txBody>
      </p:sp>
      <p:sp>
        <p:nvSpPr>
          <p:cNvPr id="209" name="Rectangle"/>
          <p:cNvSpPr/>
          <p:nvPr/>
        </p:nvSpPr>
        <p:spPr>
          <a:xfrm>
            <a:off x="4406683" y="4912451"/>
            <a:ext cx="6514597" cy="1370184"/>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Hello world"/>
          <p:cNvSpPr txBox="1"/>
          <p:nvPr>
            <p:ph type="title"/>
          </p:nvPr>
        </p:nvSpPr>
        <p:spPr>
          <a:prstGeom prst="rect">
            <a:avLst/>
          </a:prstGeom>
        </p:spPr>
        <p:txBody>
          <a:bodyPr/>
          <a:lstStyle/>
          <a:p>
            <a:pPr/>
            <a:r>
              <a:t>Hello world</a:t>
            </a:r>
          </a:p>
        </p:txBody>
      </p:sp>
      <p:sp>
        <p:nvSpPr>
          <p:cNvPr id="214" name="This will create a variety of files in the Explorer window, including a file called Program.cs…"/>
          <p:cNvSpPr txBox="1"/>
          <p:nvPr>
            <p:ph type="body" idx="1"/>
          </p:nvPr>
        </p:nvSpPr>
        <p:spPr>
          <a:prstGeom prst="rect">
            <a:avLst/>
          </a:prstGeom>
        </p:spPr>
        <p:txBody>
          <a:bodyPr/>
          <a:lstStyle/>
          <a:p>
            <a:pPr/>
            <a:r>
              <a:t>This will create a variety of files in the Explorer window, including a file called Program.cs </a:t>
            </a:r>
          </a:p>
          <a:p>
            <a:pPr/>
            <a:r>
              <a:t>Program.cs contains the C# source code for our command line application</a:t>
            </a:r>
          </a:p>
          <a:p>
            <a:pPr/>
            <a:r>
              <a:t>The structure of this source file is described on the next screen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mainline.png" descr="mainline.png"/>
          <p:cNvPicPr>
            <a:picLocks noChangeAspect="1"/>
          </p:cNvPicPr>
          <p:nvPr>
            <p:ph type="pic" idx="13"/>
          </p:nvPr>
        </p:nvPicPr>
        <p:blipFill>
          <a:blip r:embed="rId3">
            <a:extLst/>
          </a:blip>
          <a:srcRect l="0" t="0" r="0" b="0"/>
          <a:stretch>
            <a:fillRect/>
          </a:stretch>
        </p:blipFill>
        <p:spPr>
          <a:xfrm>
            <a:off x="0" y="909153"/>
            <a:ext cx="13004800" cy="7935294"/>
          </a:xfrm>
          <a:prstGeom prst="rect">
            <a:avLst/>
          </a:prstGeom>
        </p:spPr>
      </p:pic>
      <p:sp>
        <p:nvSpPr>
          <p:cNvPr id="219" name="Import types"/>
          <p:cNvSpPr txBox="1"/>
          <p:nvPr/>
        </p:nvSpPr>
        <p:spPr>
          <a:xfrm>
            <a:off x="9337599" y="1674359"/>
            <a:ext cx="267585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900">
                <a:solidFill>
                  <a:schemeClr val="accent5">
                    <a:hueOff val="-608019"/>
                    <a:satOff val="-16379"/>
                    <a:lumOff val="25127"/>
                  </a:schemeClr>
                </a:solidFill>
                <a:latin typeface="Gill Sans"/>
                <a:ea typeface="Gill Sans"/>
                <a:cs typeface="Gill Sans"/>
                <a:sym typeface="Gill Sans"/>
              </a:defRPr>
            </a:lvl1pPr>
          </a:lstStyle>
          <a:p>
            <a:pPr/>
            <a:r>
              <a:t>Import types </a:t>
            </a:r>
          </a:p>
        </p:txBody>
      </p:sp>
      <p:sp>
        <p:nvSpPr>
          <p:cNvPr id="220" name="Organise classes"/>
          <p:cNvSpPr txBox="1"/>
          <p:nvPr/>
        </p:nvSpPr>
        <p:spPr>
          <a:xfrm>
            <a:off x="9287307" y="2243866"/>
            <a:ext cx="325582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900">
                <a:solidFill>
                  <a:schemeClr val="accent5">
                    <a:hueOff val="-608019"/>
                    <a:satOff val="-16379"/>
                    <a:lumOff val="25127"/>
                  </a:schemeClr>
                </a:solidFill>
                <a:latin typeface="Gill Sans"/>
                <a:ea typeface="Gill Sans"/>
                <a:cs typeface="Gill Sans"/>
                <a:sym typeface="Gill Sans"/>
              </a:defRPr>
            </a:lvl1pPr>
          </a:lstStyle>
          <a:p>
            <a:pPr/>
            <a:r>
              <a:t>Organise classes </a:t>
            </a:r>
          </a:p>
        </p:txBody>
      </p:sp>
      <p:sp>
        <p:nvSpPr>
          <p:cNvPr id="221" name="Custom type"/>
          <p:cNvSpPr txBox="1"/>
          <p:nvPr/>
        </p:nvSpPr>
        <p:spPr>
          <a:xfrm>
            <a:off x="9358369" y="2977009"/>
            <a:ext cx="263431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900">
                <a:solidFill>
                  <a:schemeClr val="accent5">
                    <a:hueOff val="-608019"/>
                    <a:satOff val="-16379"/>
                    <a:lumOff val="25127"/>
                  </a:schemeClr>
                </a:solidFill>
                <a:latin typeface="Gill Sans"/>
                <a:ea typeface="Gill Sans"/>
                <a:cs typeface="Gill Sans"/>
                <a:sym typeface="Gill Sans"/>
              </a:defRPr>
            </a:lvl1pPr>
          </a:lstStyle>
          <a:p>
            <a:pPr/>
            <a:r>
              <a:t>Custom type </a:t>
            </a:r>
          </a:p>
        </p:txBody>
      </p:sp>
      <p:sp>
        <p:nvSpPr>
          <p:cNvPr id="222" name="Application…"/>
          <p:cNvSpPr txBox="1"/>
          <p:nvPr/>
        </p:nvSpPr>
        <p:spPr>
          <a:xfrm>
            <a:off x="9428505" y="3710152"/>
            <a:ext cx="2494044"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900">
                <a:solidFill>
                  <a:schemeClr val="accent5">
                    <a:hueOff val="-608019"/>
                    <a:satOff val="-16379"/>
                    <a:lumOff val="25127"/>
                  </a:schemeClr>
                </a:solidFill>
                <a:latin typeface="Gill Sans"/>
                <a:ea typeface="Gill Sans"/>
                <a:cs typeface="Gill Sans"/>
                <a:sym typeface="Gill Sans"/>
              </a:defRPr>
            </a:pPr>
            <a:r>
              <a:t>Application </a:t>
            </a:r>
          </a:p>
          <a:p>
            <a:pPr algn="l">
              <a:defRPr b="1" sz="2900">
                <a:solidFill>
                  <a:schemeClr val="accent5">
                    <a:hueOff val="-608019"/>
                    <a:satOff val="-16379"/>
                    <a:lumOff val="25127"/>
                  </a:schemeClr>
                </a:solidFill>
                <a:latin typeface="Gill Sans"/>
                <a:ea typeface="Gill Sans"/>
                <a:cs typeface="Gill Sans"/>
                <a:sym typeface="Gill Sans"/>
              </a:defRPr>
            </a:pPr>
            <a:r>
              <a:t>Entry Point</a:t>
            </a:r>
          </a:p>
        </p:txBody>
      </p:sp>
      <p:sp>
        <p:nvSpPr>
          <p:cNvPr id="223" name="Line"/>
          <p:cNvSpPr/>
          <p:nvPr/>
        </p:nvSpPr>
        <p:spPr>
          <a:xfrm flipH="1" flipV="1">
            <a:off x="3058511" y="1973565"/>
            <a:ext cx="6109929"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224" name="Line"/>
          <p:cNvSpPr/>
          <p:nvPr/>
        </p:nvSpPr>
        <p:spPr>
          <a:xfrm flipH="1" flipV="1">
            <a:off x="3058511" y="2510566"/>
            <a:ext cx="6109929"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225" name="Line"/>
          <p:cNvSpPr/>
          <p:nvPr/>
        </p:nvSpPr>
        <p:spPr>
          <a:xfrm flipH="1" flipV="1">
            <a:off x="3540630" y="3243709"/>
            <a:ext cx="5627810"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226" name="Line"/>
          <p:cNvSpPr/>
          <p:nvPr/>
        </p:nvSpPr>
        <p:spPr>
          <a:xfrm flipH="1" flipV="1">
            <a:off x="5912619" y="3968670"/>
            <a:ext cx="3255821"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mainline-run.png" descr="mainline-run.png"/>
          <p:cNvPicPr>
            <a:picLocks noChangeAspect="1"/>
          </p:cNvPicPr>
          <p:nvPr>
            <p:ph type="pic" idx="13"/>
          </p:nvPr>
        </p:nvPicPr>
        <p:blipFill>
          <a:blip r:embed="rId3">
            <a:extLst/>
          </a:blip>
          <a:srcRect l="8691" t="0" r="8691" b="0"/>
          <a:stretch>
            <a:fillRect/>
          </a:stretch>
        </p:blipFill>
        <p:spPr>
          <a:xfrm>
            <a:off x="6870700" y="2781300"/>
            <a:ext cx="5283201" cy="6184900"/>
          </a:xfrm>
          <a:prstGeom prst="rect">
            <a:avLst/>
          </a:prstGeom>
        </p:spPr>
      </p:pic>
      <p:sp>
        <p:nvSpPr>
          <p:cNvPr id="231" name="Running the Application"/>
          <p:cNvSpPr txBox="1"/>
          <p:nvPr>
            <p:ph type="title"/>
          </p:nvPr>
        </p:nvSpPr>
        <p:spPr>
          <a:prstGeom prst="rect">
            <a:avLst/>
          </a:prstGeom>
        </p:spPr>
        <p:txBody>
          <a:bodyPr/>
          <a:lstStyle/>
          <a:p>
            <a:pPr/>
            <a:r>
              <a:t>Running the Application</a:t>
            </a:r>
          </a:p>
        </p:txBody>
      </p:sp>
      <p:sp>
        <p:nvSpPr>
          <p:cNvPr id="232" name="We can run the application by typing dotnet run in the Terminal Window…"/>
          <p:cNvSpPr txBox="1"/>
          <p:nvPr>
            <p:ph type="body" sz="half" idx="1"/>
          </p:nvPr>
        </p:nvSpPr>
        <p:spPr>
          <a:prstGeom prst="rect">
            <a:avLst/>
          </a:prstGeom>
        </p:spPr>
        <p:txBody>
          <a:bodyPr/>
          <a:lstStyle/>
          <a:p>
            <a:pPr marL="371347" indent="-371347" defTabSz="502412">
              <a:spcBef>
                <a:spcPts val="3200"/>
              </a:spcBef>
              <a:defRPr sz="3268"/>
            </a:pPr>
            <a:r>
              <a:t>We can run the application by typing </a:t>
            </a:r>
            <a:r>
              <a:rPr b="1">
                <a:latin typeface="Gill Sans"/>
                <a:ea typeface="Gill Sans"/>
                <a:cs typeface="Gill Sans"/>
                <a:sym typeface="Gill Sans"/>
              </a:rPr>
              <a:t>dotnet run</a:t>
            </a:r>
            <a:r>
              <a:t> in the Terminal Window</a:t>
            </a:r>
          </a:p>
          <a:p>
            <a:pPr marL="371347" indent="-371347" defTabSz="502412">
              <a:spcBef>
                <a:spcPts val="3200"/>
              </a:spcBef>
              <a:defRPr sz="3268"/>
            </a:pPr>
            <a:r>
              <a:t>This will </a:t>
            </a:r>
            <a:r>
              <a:rPr b="1">
                <a:latin typeface="Gill Sans"/>
                <a:ea typeface="Gill Sans"/>
                <a:cs typeface="Gill Sans"/>
                <a:sym typeface="Gill Sans"/>
              </a:rPr>
              <a:t>Compile</a:t>
            </a:r>
            <a:r>
              <a:t> (translate) the source code to a executable and run the application outputting the text 'Hello World!' to the terminal</a:t>
            </a:r>
          </a:p>
          <a:p>
            <a:pPr marL="371347" indent="-371347" defTabSz="502412">
              <a:spcBef>
                <a:spcPts val="3200"/>
              </a:spcBef>
              <a:defRPr sz="3268"/>
            </a:pPr>
            <a:r>
              <a:t>The application uses the </a:t>
            </a:r>
            <a:r>
              <a:rPr b="1">
                <a:latin typeface="Gill Sans"/>
                <a:ea typeface="Gill Sans"/>
                <a:cs typeface="Gill Sans"/>
                <a:sym typeface="Gill Sans"/>
              </a:rPr>
              <a:t>Class</a:t>
            </a:r>
            <a:r>
              <a:t> Console and the </a:t>
            </a:r>
            <a:r>
              <a:rPr b="1">
                <a:latin typeface="Gill Sans"/>
                <a:ea typeface="Gill Sans"/>
                <a:cs typeface="Gill Sans"/>
                <a:sym typeface="Gill Sans"/>
              </a:rPr>
              <a:t>Method</a:t>
            </a:r>
            <a:r>
              <a:t> WriteLine to output this text</a:t>
            </a:r>
          </a:p>
        </p:txBody>
      </p:sp>
      <p:sp>
        <p:nvSpPr>
          <p:cNvPr id="233" name="Rectangle"/>
          <p:cNvSpPr/>
          <p:nvPr/>
        </p:nvSpPr>
        <p:spPr>
          <a:xfrm>
            <a:off x="6932663" y="7622809"/>
            <a:ext cx="2719074" cy="722700"/>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Data Types in C#"/>
          <p:cNvSpPr txBox="1"/>
          <p:nvPr>
            <p:ph type="title"/>
          </p:nvPr>
        </p:nvSpPr>
        <p:spPr>
          <a:prstGeom prst="rect">
            <a:avLst/>
          </a:prstGeom>
        </p:spPr>
        <p:txBody>
          <a:bodyPr/>
          <a:lstStyle/>
          <a:p>
            <a:pPr/>
            <a:r>
              <a:t>Data Types in C#</a:t>
            </a:r>
          </a:p>
        </p:txBody>
      </p:sp>
      <p:sp>
        <p:nvSpPr>
          <p:cNvPr id="238" name="numeric…"/>
          <p:cNvSpPr txBox="1"/>
          <p:nvPr>
            <p:ph type="body" idx="1"/>
          </p:nvPr>
        </p:nvSpPr>
        <p:spPr>
          <a:prstGeom prst="rect">
            <a:avLst/>
          </a:prstGeom>
        </p:spPr>
        <p:txBody>
          <a:bodyPr/>
          <a:lstStyle/>
          <a:p>
            <a:pPr marL="244729" indent="-244729" defTabSz="274574">
              <a:spcBef>
                <a:spcPts val="2100"/>
              </a:spcBef>
              <a:defRPr sz="2162"/>
            </a:pPr>
            <a:r>
              <a:t>numeric</a:t>
            </a:r>
          </a:p>
          <a:p>
            <a:pPr lvl="1" marL="489458" indent="-244729" defTabSz="274574">
              <a:spcBef>
                <a:spcPts val="2100"/>
              </a:spcBef>
              <a:defRPr sz="2162"/>
            </a:pPr>
            <a:r>
              <a:t>int (4 bytes), -2147483648 to 2147483647</a:t>
            </a:r>
          </a:p>
          <a:p>
            <a:pPr marL="244729" indent="-244729" defTabSz="274574">
              <a:spcBef>
                <a:spcPts val="2100"/>
              </a:spcBef>
              <a:defRPr sz="2162"/>
            </a:pPr>
            <a:r>
              <a:t>character</a:t>
            </a:r>
          </a:p>
          <a:p>
            <a:pPr lvl="1" marL="489458" indent="-244729" defTabSz="274574">
              <a:spcBef>
                <a:spcPts val="2100"/>
              </a:spcBef>
              <a:defRPr sz="2162"/>
            </a:pPr>
            <a:r>
              <a:t>char (2 bytes), 0 to 128, examples; a,b,4</a:t>
            </a:r>
          </a:p>
          <a:p>
            <a:pPr marL="244729" indent="-244729" defTabSz="274574">
              <a:spcBef>
                <a:spcPts val="2100"/>
              </a:spcBef>
              <a:defRPr sz="2162"/>
            </a:pPr>
            <a:r>
              <a:t>string</a:t>
            </a:r>
          </a:p>
          <a:p>
            <a:pPr lvl="1" marL="489458" indent="-244729" defTabSz="274574">
              <a:spcBef>
                <a:spcPts val="2100"/>
              </a:spcBef>
              <a:defRPr sz="2162"/>
            </a:pPr>
            <a:r>
              <a:t>string (20+ bytes), examples; "Hello World"</a:t>
            </a:r>
          </a:p>
          <a:p>
            <a:pPr marL="244729" indent="-244729" defTabSz="274574">
              <a:spcBef>
                <a:spcPts val="2100"/>
              </a:spcBef>
              <a:defRPr sz="2162"/>
            </a:pPr>
            <a:r>
              <a:t>boolean</a:t>
            </a:r>
          </a:p>
          <a:p>
            <a:pPr lvl="1" marL="489458" indent="-244729" defTabSz="274574">
              <a:spcBef>
                <a:spcPts val="2100"/>
              </a:spcBef>
              <a:defRPr sz="2162"/>
            </a:pPr>
            <a:r>
              <a:t>bool (1 byte), false or true</a:t>
            </a:r>
          </a:p>
          <a:p>
            <a:pPr marL="244729" indent="-244729" defTabSz="274574">
              <a:spcBef>
                <a:spcPts val="2100"/>
              </a:spcBef>
              <a:defRPr sz="2162"/>
            </a:pPr>
            <a:r>
              <a:t>date/time</a:t>
            </a:r>
          </a:p>
          <a:p>
            <a:pPr lvl="1" marL="489458" indent="-244729" defTabSz="274574">
              <a:spcBef>
                <a:spcPts val="2100"/>
              </a:spcBef>
              <a:defRPr sz="2162"/>
            </a:pPr>
            <a:r>
              <a:t>DateTime (8 bytes), 00:00:00 01/01/0001 to 23:59:59 31/12/9999, examples; 14:28:32 08/05/2019</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data-types.png" descr="data-types.png"/>
          <p:cNvPicPr>
            <a:picLocks noChangeAspect="1"/>
          </p:cNvPicPr>
          <p:nvPr>
            <p:ph type="pic" idx="13"/>
          </p:nvPr>
        </p:nvPicPr>
        <p:blipFill>
          <a:blip r:embed="rId3">
            <a:extLst/>
          </a:blip>
          <a:srcRect l="0" t="0" r="0" b="0"/>
          <a:stretch>
            <a:fillRect/>
          </a:stretch>
        </p:blipFill>
        <p:spPr>
          <a:xfrm>
            <a:off x="0" y="909153"/>
            <a:ext cx="13004800" cy="7935294"/>
          </a:xfrm>
          <a:prstGeom prst="rect">
            <a:avLst/>
          </a:prstGeom>
        </p:spPr>
      </p:pic>
      <p:sp>
        <p:nvSpPr>
          <p:cNvPr id="243" name="Rectangle"/>
          <p:cNvSpPr/>
          <p:nvPr/>
        </p:nvSpPr>
        <p:spPr>
          <a:xfrm>
            <a:off x="1915491" y="4084406"/>
            <a:ext cx="4748024" cy="686329"/>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Collect some input"/>
          <p:cNvSpPr txBox="1"/>
          <p:nvPr>
            <p:ph type="title"/>
          </p:nvPr>
        </p:nvSpPr>
        <p:spPr>
          <a:prstGeom prst="rect">
            <a:avLst/>
          </a:prstGeom>
        </p:spPr>
        <p:txBody>
          <a:bodyPr/>
          <a:lstStyle/>
          <a:p>
            <a:pPr/>
            <a:r>
              <a:t>Collect some input</a:t>
            </a:r>
          </a:p>
        </p:txBody>
      </p:sp>
      <p:sp>
        <p:nvSpPr>
          <p:cNvPr id="248" name="Now that we can write output to the Terminal, lets collect some input.…"/>
          <p:cNvSpPr txBox="1"/>
          <p:nvPr>
            <p:ph type="body" idx="1"/>
          </p:nvPr>
        </p:nvSpPr>
        <p:spPr>
          <a:prstGeom prst="rect">
            <a:avLst/>
          </a:prstGeom>
        </p:spPr>
        <p:txBody>
          <a:bodyPr/>
          <a:lstStyle/>
          <a:p>
            <a:pPr/>
            <a:r>
              <a:t>Now that we can write output to the Terminal, lets collect some input.</a:t>
            </a:r>
          </a:p>
          <a:p>
            <a:pPr/>
            <a:r>
              <a:t>If Console.WriteLine writes output to the Console (Terminal) then ...</a:t>
            </a:r>
          </a:p>
          <a:p>
            <a:pPr/>
            <a:r>
              <a:t>Console.Readline Reads input from the Terminal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console-input.png" descr="console-input.png"/>
          <p:cNvPicPr>
            <a:picLocks noChangeAspect="1"/>
          </p:cNvPicPr>
          <p:nvPr>
            <p:ph type="pic" idx="13"/>
          </p:nvPr>
        </p:nvPicPr>
        <p:blipFill>
          <a:blip r:embed="rId3">
            <a:extLst/>
          </a:blip>
          <a:srcRect l="0" t="0" r="0" b="0"/>
          <a:stretch>
            <a:fillRect/>
          </a:stretch>
        </p:blipFill>
        <p:spPr>
          <a:xfrm>
            <a:off x="0" y="841639"/>
            <a:ext cx="13004800" cy="8070322"/>
          </a:xfrm>
          <a:prstGeom prst="rect">
            <a:avLst/>
          </a:prstGeom>
        </p:spPr>
      </p:pic>
      <p:sp>
        <p:nvSpPr>
          <p:cNvPr id="251" name="Rectangle"/>
          <p:cNvSpPr/>
          <p:nvPr/>
        </p:nvSpPr>
        <p:spPr>
          <a:xfrm>
            <a:off x="1915491" y="4084406"/>
            <a:ext cx="5401486" cy="2094589"/>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nvalid-type.png" descr="invalid-type.png"/>
          <p:cNvPicPr>
            <a:picLocks noChangeAspect="1"/>
          </p:cNvPicPr>
          <p:nvPr>
            <p:ph type="pic" idx="13"/>
          </p:nvPr>
        </p:nvPicPr>
        <p:blipFill>
          <a:blip r:embed="rId2">
            <a:extLst/>
          </a:blip>
          <a:srcRect l="7976" t="0" r="7976" b="0"/>
          <a:stretch>
            <a:fillRect/>
          </a:stretch>
        </p:blipFill>
        <p:spPr>
          <a:xfrm>
            <a:off x="6870699" y="2781300"/>
            <a:ext cx="5283201" cy="6184900"/>
          </a:xfrm>
          <a:prstGeom prst="rect">
            <a:avLst/>
          </a:prstGeom>
        </p:spPr>
      </p:pic>
      <p:sp>
        <p:nvSpPr>
          <p:cNvPr id="256" name="Mix and matching data types"/>
          <p:cNvSpPr txBox="1"/>
          <p:nvPr>
            <p:ph type="title"/>
          </p:nvPr>
        </p:nvSpPr>
        <p:spPr>
          <a:prstGeom prst="rect">
            <a:avLst/>
          </a:prstGeom>
        </p:spPr>
        <p:txBody>
          <a:bodyPr/>
          <a:lstStyle/>
          <a:p>
            <a:pPr/>
            <a:r>
              <a:t>Mix and matching data types</a:t>
            </a:r>
          </a:p>
        </p:txBody>
      </p:sp>
      <p:sp>
        <p:nvSpPr>
          <p:cNvPr id="257" name="What happens if we change the input type to be an int instead of string?…"/>
          <p:cNvSpPr txBox="1"/>
          <p:nvPr>
            <p:ph type="body" sz="half" idx="1"/>
          </p:nvPr>
        </p:nvSpPr>
        <p:spPr>
          <a:prstGeom prst="rect">
            <a:avLst/>
          </a:prstGeom>
        </p:spPr>
        <p:txBody>
          <a:bodyPr/>
          <a:lstStyle/>
          <a:p>
            <a:pPr marL="410209" indent="-410209" defTabSz="554990">
              <a:spcBef>
                <a:spcPts val="3600"/>
              </a:spcBef>
              <a:defRPr sz="3609"/>
            </a:pPr>
            <a:r>
              <a:t>What happens if we change the input type to be an int instead of string?</a:t>
            </a:r>
          </a:p>
          <a:p>
            <a:pPr marL="410209" indent="-410209" defTabSz="554990">
              <a:spcBef>
                <a:spcPts val="3600"/>
              </a:spcBef>
              <a:defRPr sz="3609"/>
            </a:pPr>
            <a:r>
              <a:rPr b="1">
                <a:latin typeface="Gill Sans"/>
                <a:ea typeface="Gill Sans"/>
                <a:cs typeface="Gill Sans"/>
                <a:sym typeface="Gill Sans"/>
              </a:rPr>
              <a:t>Syntax highlighting</a:t>
            </a:r>
            <a:r>
              <a:t> in the IDE recognises there is a problem (red underline)</a:t>
            </a:r>
          </a:p>
          <a:p>
            <a:pPr marL="410209" indent="-410209" defTabSz="554990">
              <a:spcBef>
                <a:spcPts val="3600"/>
              </a:spcBef>
              <a:defRPr sz="3609"/>
            </a:pPr>
            <a:r>
              <a:t>Compiler complains that the method returns a string but try's to set the value to an int (not allowed)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while.png" descr="while.png"/>
          <p:cNvPicPr>
            <a:picLocks noChangeAspect="1"/>
          </p:cNvPicPr>
          <p:nvPr>
            <p:ph type="pic" idx="13"/>
          </p:nvPr>
        </p:nvPicPr>
        <p:blipFill>
          <a:blip r:embed="rId3">
            <a:extLst/>
          </a:blip>
          <a:srcRect l="0" t="0" r="0" b="0"/>
          <a:stretch>
            <a:fillRect/>
          </a:stretch>
        </p:blipFill>
        <p:spPr>
          <a:xfrm>
            <a:off x="5833202" y="3015068"/>
            <a:ext cx="6855395" cy="5729883"/>
          </a:xfrm>
          <a:prstGeom prst="rect">
            <a:avLst/>
          </a:prstGeom>
        </p:spPr>
      </p:pic>
      <p:sp>
        <p:nvSpPr>
          <p:cNvPr id="260" name="Again and Again and again"/>
          <p:cNvSpPr txBox="1"/>
          <p:nvPr>
            <p:ph type="title"/>
          </p:nvPr>
        </p:nvSpPr>
        <p:spPr>
          <a:prstGeom prst="rect">
            <a:avLst/>
          </a:prstGeom>
        </p:spPr>
        <p:txBody>
          <a:bodyPr/>
          <a:lstStyle/>
          <a:p>
            <a:pPr/>
            <a:r>
              <a:t>Again and Again and again</a:t>
            </a:r>
          </a:p>
        </p:txBody>
      </p:sp>
      <p:sp>
        <p:nvSpPr>
          <p:cNvPr id="261" name="Lots of times computers programs do the same thing over and over, this is called a Loop…"/>
          <p:cNvSpPr txBox="1"/>
          <p:nvPr>
            <p:ph type="body" sz="half" idx="1"/>
          </p:nvPr>
        </p:nvSpPr>
        <p:spPr>
          <a:xfrm>
            <a:off x="355600" y="2730500"/>
            <a:ext cx="5035299" cy="6299200"/>
          </a:xfrm>
          <a:prstGeom prst="rect">
            <a:avLst/>
          </a:prstGeom>
        </p:spPr>
        <p:txBody>
          <a:bodyPr/>
          <a:lstStyle/>
          <a:p>
            <a:pPr marL="328168" indent="-328168" defTabSz="443991">
              <a:spcBef>
                <a:spcPts val="2800"/>
              </a:spcBef>
              <a:defRPr sz="2888"/>
            </a:pPr>
            <a:r>
              <a:t>Lots of times computers programs do the same thing over and over, this is called a </a:t>
            </a:r>
            <a:r>
              <a:rPr b="1">
                <a:latin typeface="Gill Sans"/>
                <a:ea typeface="Gill Sans"/>
                <a:cs typeface="Gill Sans"/>
                <a:sym typeface="Gill Sans"/>
              </a:rPr>
              <a:t>Loop</a:t>
            </a:r>
          </a:p>
          <a:p>
            <a:pPr marL="328168" indent="-328168" defTabSz="443991">
              <a:spcBef>
                <a:spcPts val="2800"/>
              </a:spcBef>
              <a:defRPr sz="2888"/>
            </a:pPr>
            <a:r>
              <a:t>There are different ways of creating a loop in code</a:t>
            </a:r>
          </a:p>
          <a:p>
            <a:pPr marL="328168" indent="-328168" defTabSz="443991">
              <a:spcBef>
                <a:spcPts val="2800"/>
              </a:spcBef>
              <a:defRPr sz="2888"/>
            </a:pPr>
            <a:r>
              <a:t>One way is to </a:t>
            </a:r>
            <a:r>
              <a:rPr b="1">
                <a:latin typeface="Gill Sans"/>
                <a:ea typeface="Gill Sans"/>
                <a:cs typeface="Gill Sans"/>
                <a:sym typeface="Gill Sans"/>
              </a:rPr>
              <a:t>do</a:t>
            </a:r>
            <a:r>
              <a:t> something </a:t>
            </a:r>
            <a:r>
              <a:rPr b="1">
                <a:latin typeface="Gill Sans"/>
                <a:ea typeface="Gill Sans"/>
                <a:cs typeface="Gill Sans"/>
                <a:sym typeface="Gill Sans"/>
              </a:rPr>
              <a:t>while</a:t>
            </a:r>
            <a:r>
              <a:t> a condition is met (or not met)</a:t>
            </a:r>
          </a:p>
          <a:p>
            <a:pPr marL="328168" indent="-328168" defTabSz="443991">
              <a:spcBef>
                <a:spcPts val="2800"/>
              </a:spcBef>
              <a:defRPr sz="2888"/>
            </a:pPr>
            <a:r>
              <a:t>In the shown example the </a:t>
            </a:r>
            <a:r>
              <a:rPr b="1">
                <a:latin typeface="Gill Sans"/>
                <a:ea typeface="Gill Sans"/>
                <a:cs typeface="Gill Sans"/>
                <a:sym typeface="Gill Sans"/>
              </a:rPr>
              <a:t>condition</a:t>
            </a:r>
            <a:r>
              <a:t> is that input is not empty </a:t>
            </a:r>
          </a:p>
        </p:txBody>
      </p:sp>
      <p:sp>
        <p:nvSpPr>
          <p:cNvPr id="262" name="Rectangle"/>
          <p:cNvSpPr/>
          <p:nvPr/>
        </p:nvSpPr>
        <p:spPr>
          <a:xfrm>
            <a:off x="7262455" y="5319739"/>
            <a:ext cx="3401128" cy="1431620"/>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Integrated Development Environment (IDE)"/>
          <p:cNvSpPr txBox="1"/>
          <p:nvPr>
            <p:ph type="title"/>
          </p:nvPr>
        </p:nvSpPr>
        <p:spPr>
          <a:prstGeom prst="rect">
            <a:avLst/>
          </a:prstGeom>
        </p:spPr>
        <p:txBody>
          <a:bodyPr/>
          <a:lstStyle/>
          <a:p>
            <a:pPr/>
            <a:r>
              <a:t>Integrated Development Environment (IDE)</a:t>
            </a:r>
          </a:p>
        </p:txBody>
      </p:sp>
      <p:sp>
        <p:nvSpPr>
          <p:cNvPr id="125" name="Code Editor…"/>
          <p:cNvSpPr txBox="1"/>
          <p:nvPr>
            <p:ph type="body" idx="1"/>
          </p:nvPr>
        </p:nvSpPr>
        <p:spPr>
          <a:prstGeom prst="rect">
            <a:avLst/>
          </a:prstGeom>
        </p:spPr>
        <p:txBody>
          <a:bodyPr/>
          <a:lstStyle/>
          <a:p>
            <a:pPr marL="421766" indent="-421766" defTabSz="473201">
              <a:spcBef>
                <a:spcPts val="3700"/>
              </a:spcBef>
              <a:defRPr sz="3725"/>
            </a:pPr>
            <a:r>
              <a:t>Code Editor</a:t>
            </a:r>
          </a:p>
          <a:p>
            <a:pPr marL="421766" indent="-421766" defTabSz="473201">
              <a:spcBef>
                <a:spcPts val="3700"/>
              </a:spcBef>
              <a:defRPr sz="3725"/>
            </a:pPr>
            <a:r>
              <a:t>Simple Debugging Tools</a:t>
            </a:r>
          </a:p>
          <a:p>
            <a:pPr marL="421766" indent="-421766" defTabSz="473201">
              <a:spcBef>
                <a:spcPts val="3700"/>
              </a:spcBef>
              <a:defRPr sz="3725"/>
            </a:pPr>
            <a:r>
              <a:t>Compiler</a:t>
            </a:r>
          </a:p>
          <a:p>
            <a:pPr marL="421766" indent="-421766" defTabSz="473201">
              <a:spcBef>
                <a:spcPts val="3700"/>
              </a:spcBef>
              <a:defRPr sz="3725"/>
            </a:pPr>
            <a:r>
              <a:t>Error Diagnostics</a:t>
            </a:r>
          </a:p>
          <a:p>
            <a:pPr marL="421766" indent="-421766" defTabSz="473201">
              <a:spcBef>
                <a:spcPts val="3700"/>
              </a:spcBef>
              <a:defRPr sz="3725"/>
            </a:pPr>
            <a:r>
              <a:t>Run-time Environment (Console)</a:t>
            </a:r>
          </a:p>
          <a:p>
            <a:pPr marL="421766" indent="-421766" defTabSz="473201">
              <a:spcBef>
                <a:spcPts val="3700"/>
              </a:spcBef>
              <a:defRPr sz="3725"/>
            </a:pPr>
            <a:r>
              <a:t>Graphical User Interface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if-else.png" descr="if-else.png"/>
          <p:cNvPicPr>
            <a:picLocks noChangeAspect="1"/>
          </p:cNvPicPr>
          <p:nvPr>
            <p:ph type="pic" idx="13"/>
          </p:nvPr>
        </p:nvPicPr>
        <p:blipFill>
          <a:blip r:embed="rId3">
            <a:extLst/>
          </a:blip>
          <a:srcRect l="5582" t="0" r="5582" b="0"/>
          <a:stretch>
            <a:fillRect/>
          </a:stretch>
        </p:blipFill>
        <p:spPr>
          <a:xfrm>
            <a:off x="6235275" y="2037425"/>
            <a:ext cx="5918625" cy="6928775"/>
          </a:xfrm>
          <a:prstGeom prst="rect">
            <a:avLst/>
          </a:prstGeom>
        </p:spPr>
      </p:pic>
      <p:sp>
        <p:nvSpPr>
          <p:cNvPr id="267" name="Decision making"/>
          <p:cNvSpPr txBox="1"/>
          <p:nvPr>
            <p:ph type="title"/>
          </p:nvPr>
        </p:nvSpPr>
        <p:spPr>
          <a:prstGeom prst="rect">
            <a:avLst/>
          </a:prstGeom>
        </p:spPr>
        <p:txBody>
          <a:bodyPr/>
          <a:lstStyle/>
          <a:p>
            <a:pPr/>
            <a:r>
              <a:t>Decision making</a:t>
            </a:r>
          </a:p>
        </p:txBody>
      </p:sp>
      <p:sp>
        <p:nvSpPr>
          <p:cNvPr id="268" name="Software Applications make decisions all the time…"/>
          <p:cNvSpPr txBox="1"/>
          <p:nvPr>
            <p:ph type="body" sz="half" idx="1"/>
          </p:nvPr>
        </p:nvSpPr>
        <p:spPr>
          <a:xfrm>
            <a:off x="355600" y="2730500"/>
            <a:ext cx="5396564" cy="6299200"/>
          </a:xfrm>
          <a:prstGeom prst="rect">
            <a:avLst/>
          </a:prstGeom>
        </p:spPr>
        <p:txBody>
          <a:bodyPr/>
          <a:lstStyle/>
          <a:p>
            <a:pPr marL="397256" indent="-397256" defTabSz="537463">
              <a:spcBef>
                <a:spcPts val="3400"/>
              </a:spcBef>
              <a:defRPr sz="3496"/>
            </a:pPr>
            <a:r>
              <a:t>Software Applications make decisions all the time</a:t>
            </a:r>
          </a:p>
          <a:p>
            <a:pPr marL="397256" indent="-397256" defTabSz="537463">
              <a:spcBef>
                <a:spcPts val="3400"/>
              </a:spcBef>
              <a:defRPr sz="3496"/>
            </a:pPr>
            <a:r>
              <a:t>For e.g. in a Driving Application turn left or turn right, if the User a Child or Adult</a:t>
            </a:r>
          </a:p>
          <a:p>
            <a:pPr marL="397256" indent="-397256" defTabSz="537463">
              <a:spcBef>
                <a:spcPts val="3400"/>
              </a:spcBef>
              <a:defRPr sz="3496"/>
            </a:pPr>
            <a:r>
              <a:t>A common way of handling a decision is </a:t>
            </a:r>
            <a:r>
              <a:rPr b="1">
                <a:latin typeface="Gill Sans"/>
                <a:ea typeface="Gill Sans"/>
                <a:cs typeface="Gill Sans"/>
                <a:sym typeface="Gill Sans"/>
              </a:rPr>
              <a:t>if</a:t>
            </a:r>
            <a:r>
              <a:t> a condition is valid (true) </a:t>
            </a:r>
            <a:r>
              <a:rPr b="1">
                <a:latin typeface="Gill Sans"/>
                <a:ea typeface="Gill Sans"/>
                <a:cs typeface="Gill Sans"/>
                <a:sym typeface="Gill Sans"/>
              </a:rPr>
              <a:t>then</a:t>
            </a:r>
            <a:r>
              <a:t> do one thing </a:t>
            </a:r>
            <a:r>
              <a:rPr b="1">
                <a:latin typeface="Gill Sans"/>
                <a:ea typeface="Gill Sans"/>
                <a:cs typeface="Gill Sans"/>
                <a:sym typeface="Gill Sans"/>
              </a:rPr>
              <a:t>else</a:t>
            </a:r>
            <a:r>
              <a:t> do another thing </a:t>
            </a:r>
          </a:p>
        </p:txBody>
      </p:sp>
      <p:sp>
        <p:nvSpPr>
          <p:cNvPr id="269" name="Rectangle"/>
          <p:cNvSpPr/>
          <p:nvPr/>
        </p:nvSpPr>
        <p:spPr>
          <a:xfrm>
            <a:off x="7261302" y="3937840"/>
            <a:ext cx="4040546" cy="2580598"/>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debugger.png" descr="debugger.png"/>
          <p:cNvPicPr>
            <a:picLocks noChangeAspect="1"/>
          </p:cNvPicPr>
          <p:nvPr>
            <p:ph type="pic" idx="13"/>
          </p:nvPr>
        </p:nvPicPr>
        <p:blipFill>
          <a:blip r:embed="rId2">
            <a:extLst/>
          </a:blip>
          <a:srcRect l="0" t="0" r="0" b="0"/>
          <a:stretch>
            <a:fillRect/>
          </a:stretch>
        </p:blipFill>
        <p:spPr>
          <a:xfrm>
            <a:off x="6870700" y="3863879"/>
            <a:ext cx="5283200" cy="4019743"/>
          </a:xfrm>
          <a:prstGeom prst="rect">
            <a:avLst/>
          </a:prstGeom>
        </p:spPr>
      </p:pic>
      <p:sp>
        <p:nvSpPr>
          <p:cNvPr id="274" name="Debugger"/>
          <p:cNvSpPr txBox="1"/>
          <p:nvPr>
            <p:ph type="title"/>
          </p:nvPr>
        </p:nvSpPr>
        <p:spPr>
          <a:prstGeom prst="rect">
            <a:avLst/>
          </a:prstGeom>
        </p:spPr>
        <p:txBody>
          <a:bodyPr/>
          <a:lstStyle/>
          <a:p>
            <a:pPr/>
            <a:r>
              <a:t>Debugger</a:t>
            </a:r>
          </a:p>
        </p:txBody>
      </p:sp>
      <p:sp>
        <p:nvSpPr>
          <p:cNvPr id="275" name="When you debug your app, it usually means that you are running your application with the debugger attached.…"/>
          <p:cNvSpPr txBox="1"/>
          <p:nvPr>
            <p:ph type="body" sz="half" idx="1"/>
          </p:nvPr>
        </p:nvSpPr>
        <p:spPr>
          <a:prstGeom prst="rect">
            <a:avLst/>
          </a:prstGeom>
        </p:spPr>
        <p:txBody>
          <a:bodyPr/>
          <a:lstStyle/>
          <a:p>
            <a:pPr marL="332486" indent="-332486" defTabSz="449833">
              <a:spcBef>
                <a:spcPts val="2900"/>
              </a:spcBef>
              <a:defRPr sz="2925"/>
            </a:pPr>
            <a:r>
              <a:t>When you debug your app, it usually means that you are running your application with the debugger attached. </a:t>
            </a:r>
          </a:p>
          <a:p>
            <a:pPr marL="332486" indent="-332486" defTabSz="449833">
              <a:spcBef>
                <a:spcPts val="2900"/>
              </a:spcBef>
              <a:defRPr sz="2925"/>
            </a:pPr>
            <a:r>
              <a:t>When you do this, the debugger provides many ways to see what your code is doing while it runs. </a:t>
            </a:r>
          </a:p>
          <a:p>
            <a:pPr marL="332486" indent="-332486" defTabSz="449833">
              <a:spcBef>
                <a:spcPts val="2900"/>
              </a:spcBef>
              <a:defRPr sz="2925"/>
            </a:pPr>
            <a:r>
              <a:t>You can step through your code and look at the values stored in variables, you can set watches on variables to see when values change, you can examine the execution path of your code, et al.</a:t>
            </a:r>
          </a:p>
        </p:txBody>
      </p:sp>
      <p:sp>
        <p:nvSpPr>
          <p:cNvPr id="276" name="Rectangle"/>
          <p:cNvSpPr/>
          <p:nvPr/>
        </p:nvSpPr>
        <p:spPr>
          <a:xfrm>
            <a:off x="6912137" y="4119553"/>
            <a:ext cx="1812884" cy="849965"/>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277" name="Rectangle"/>
          <p:cNvSpPr/>
          <p:nvPr/>
        </p:nvSpPr>
        <p:spPr>
          <a:xfrm>
            <a:off x="9306986" y="5113130"/>
            <a:ext cx="1812885" cy="849965"/>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278" name="Variables and…"/>
          <p:cNvSpPr txBox="1"/>
          <p:nvPr/>
        </p:nvSpPr>
        <p:spPr>
          <a:xfrm>
            <a:off x="9040156" y="4188935"/>
            <a:ext cx="209072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100">
                <a:solidFill>
                  <a:schemeClr val="accent5">
                    <a:hueOff val="-608019"/>
                    <a:satOff val="-16379"/>
                    <a:lumOff val="25127"/>
                  </a:schemeClr>
                </a:solidFill>
                <a:latin typeface="Gill Sans"/>
                <a:ea typeface="Gill Sans"/>
                <a:cs typeface="Gill Sans"/>
                <a:sym typeface="Gill Sans"/>
              </a:defRPr>
            </a:pPr>
            <a:r>
              <a:t>Variables and </a:t>
            </a:r>
          </a:p>
          <a:p>
            <a:pPr>
              <a:defRPr b="1" sz="2100">
                <a:solidFill>
                  <a:schemeClr val="accent5">
                    <a:hueOff val="-608019"/>
                    <a:satOff val="-16379"/>
                    <a:lumOff val="25127"/>
                  </a:schemeClr>
                </a:solidFill>
                <a:latin typeface="Gill Sans"/>
                <a:ea typeface="Gill Sans"/>
                <a:cs typeface="Gill Sans"/>
                <a:sym typeface="Gill Sans"/>
              </a:defRPr>
            </a:pPr>
            <a:r>
              <a:t>current values</a:t>
            </a:r>
          </a:p>
        </p:txBody>
      </p:sp>
      <p:sp>
        <p:nvSpPr>
          <p:cNvPr id="279" name="Condition is true"/>
          <p:cNvSpPr txBox="1"/>
          <p:nvPr/>
        </p:nvSpPr>
        <p:spPr>
          <a:xfrm>
            <a:off x="9140407" y="6176089"/>
            <a:ext cx="240234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100">
                <a:solidFill>
                  <a:schemeClr val="accent5">
                    <a:hueOff val="-608019"/>
                    <a:satOff val="-16379"/>
                    <a:lumOff val="25127"/>
                  </a:schemeClr>
                </a:solidFill>
                <a:latin typeface="Gill Sans"/>
                <a:ea typeface="Gill Sans"/>
                <a:cs typeface="Gill Sans"/>
                <a:sym typeface="Gill Sans"/>
              </a:defRPr>
            </a:lvl1pPr>
          </a:lstStyle>
          <a:p>
            <a:pPr/>
            <a:r>
              <a:t>Condition is true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day two"/>
          <p:cNvSpPr txBox="1"/>
          <p:nvPr>
            <p:ph type="title"/>
          </p:nvPr>
        </p:nvSpPr>
        <p:spPr>
          <a:prstGeom prst="rect">
            <a:avLst/>
          </a:prstGeom>
        </p:spPr>
        <p:txBody>
          <a:bodyPr/>
          <a:lstStyle/>
          <a:p>
            <a:pPr/>
            <a:r>
              <a:t>day two</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ph type="pic" idx="13"/>
          </p:nvPr>
        </p:nvPicPr>
        <p:blipFill>
          <a:blip r:embed="rId3">
            <a:extLst/>
          </a:blip>
          <a:srcRect l="0" t="0" r="0" b="0"/>
          <a:stretch>
            <a:fillRect/>
          </a:stretch>
        </p:blipFill>
        <p:spPr>
          <a:xfrm>
            <a:off x="6870700" y="4062526"/>
            <a:ext cx="5283200" cy="3622448"/>
          </a:xfrm>
          <a:prstGeom prst="rect">
            <a:avLst/>
          </a:prstGeom>
        </p:spPr>
      </p:pic>
      <p:sp>
        <p:nvSpPr>
          <p:cNvPr id="284" name="Sample Application"/>
          <p:cNvSpPr txBox="1"/>
          <p:nvPr>
            <p:ph type="title"/>
          </p:nvPr>
        </p:nvSpPr>
        <p:spPr>
          <a:prstGeom prst="rect">
            <a:avLst/>
          </a:prstGeom>
        </p:spPr>
        <p:txBody>
          <a:bodyPr/>
          <a:lstStyle/>
          <a:p>
            <a:pPr/>
            <a:r>
              <a:t>Sample Application</a:t>
            </a:r>
          </a:p>
        </p:txBody>
      </p:sp>
      <p:sp>
        <p:nvSpPr>
          <p:cNvPr id="285" name="The sample application will be command line based (no Graphical component)…"/>
          <p:cNvSpPr txBox="1"/>
          <p:nvPr>
            <p:ph type="body" sz="half" idx="1"/>
          </p:nvPr>
        </p:nvSpPr>
        <p:spPr>
          <a:prstGeom prst="rect">
            <a:avLst/>
          </a:prstGeom>
        </p:spPr>
        <p:txBody>
          <a:bodyPr/>
          <a:lstStyle/>
          <a:p>
            <a:pPr/>
            <a:r>
              <a:t>The sample application will be command line based (no Graphical component)</a:t>
            </a:r>
          </a:p>
          <a:p>
            <a:pPr/>
            <a:r>
              <a:t>Query a Database, using a Web Service</a:t>
            </a:r>
          </a:p>
          <a:p>
            <a:pPr/>
            <a:r>
              <a:t>Build a set of features around the returned data</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Web apis"/>
          <p:cNvSpPr txBox="1"/>
          <p:nvPr>
            <p:ph type="title"/>
          </p:nvPr>
        </p:nvSpPr>
        <p:spPr>
          <a:prstGeom prst="rect">
            <a:avLst/>
          </a:prstGeom>
        </p:spPr>
        <p:txBody>
          <a:bodyPr/>
          <a:lstStyle/>
          <a:p>
            <a:pPr/>
            <a:r>
              <a:t>Web apis</a:t>
            </a:r>
          </a:p>
        </p:txBody>
      </p:sp>
      <p:sp>
        <p:nvSpPr>
          <p:cNvPr id="290" name="Application Programming Interface (API) is some kind of interface which has a set of functions that allow programmers to access specific features or data of an application, operating system or other services.…"/>
          <p:cNvSpPr txBox="1"/>
          <p:nvPr>
            <p:ph type="body" idx="1"/>
          </p:nvPr>
        </p:nvSpPr>
        <p:spPr>
          <a:prstGeom prst="rect">
            <a:avLst/>
          </a:prstGeom>
        </p:spPr>
        <p:txBody>
          <a:bodyPr/>
          <a:lstStyle/>
          <a:p>
            <a:pPr marL="359282" indent="-359282" defTabSz="403097">
              <a:spcBef>
                <a:spcPts val="3100"/>
              </a:spcBef>
              <a:defRPr sz="3174"/>
            </a:pPr>
            <a:r>
              <a:t>Application Programming Interface (API) is some kind of interface which has a set of functions that allow programmers to access specific features or data of an application, operating system or other services.</a:t>
            </a:r>
          </a:p>
          <a:p>
            <a:pPr marL="359282" indent="-359282" defTabSz="403097">
              <a:spcBef>
                <a:spcPts val="3100"/>
              </a:spcBef>
              <a:defRPr sz="3174"/>
            </a:pPr>
            <a:r>
              <a:t>Web API as the name suggests, is an API over the web which can be accessed using HTTP protocol.</a:t>
            </a:r>
          </a:p>
          <a:p>
            <a:pPr marL="359282" indent="-359282" defTabSz="403097">
              <a:spcBef>
                <a:spcPts val="3100"/>
              </a:spcBef>
              <a:defRPr sz="3174"/>
            </a:pPr>
            <a:r>
              <a:rPr u="sng">
                <a:hlinkClick r:id="rId2" invalidUrl="" action="" tgtFrame="" tooltip="" history="1" highlightClick="0" endSnd="0"/>
              </a:rPr>
              <a:t>https://github.com/public-apis/public-apis</a:t>
            </a:r>
            <a:r>
              <a:t> - list of public apis that can be used</a:t>
            </a:r>
          </a:p>
          <a:p>
            <a:pPr marL="359282" indent="-359282" defTabSz="403097">
              <a:spcBef>
                <a:spcPts val="3100"/>
              </a:spcBef>
              <a:defRPr sz="3174"/>
            </a:pPr>
            <a:r>
              <a:rPr u="sng">
                <a:hlinkClick r:id="rId3" invalidUrl="" action="" tgtFrame="" tooltip="" history="1" highlightClick="0" endSnd="0"/>
              </a:rPr>
              <a:t>https://promotocrossapi.com/docs</a:t>
            </a:r>
            <a:r>
              <a:t> - </a:t>
            </a:r>
            <a:r>
              <a:rPr b="1">
                <a:latin typeface="Gill Sans"/>
                <a:ea typeface="Gill Sans"/>
                <a:cs typeface="Gill Sans"/>
                <a:sym typeface="Gill Sans"/>
              </a:rPr>
              <a:t>sample web api </a:t>
            </a:r>
            <a:r>
              <a:t>that we will use for this application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pro-motocross-api.png" descr="pro-motocross-api.png"/>
          <p:cNvPicPr>
            <a:picLocks noChangeAspect="1"/>
          </p:cNvPicPr>
          <p:nvPr>
            <p:ph type="pic" idx="13"/>
          </p:nvPr>
        </p:nvPicPr>
        <p:blipFill>
          <a:blip r:embed="rId2">
            <a:extLst/>
          </a:blip>
          <a:srcRect l="87" t="0" r="87" b="0"/>
          <a:stretch>
            <a:fillRect/>
          </a:stretch>
        </p:blipFill>
        <p:spPr>
          <a:prstGeom prst="rect">
            <a:avLst/>
          </a:prstGeom>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api-examples.png" descr="api-examples.png"/>
          <p:cNvPicPr>
            <a:picLocks noChangeAspect="1"/>
          </p:cNvPicPr>
          <p:nvPr>
            <p:ph type="pic" idx="13"/>
          </p:nvPr>
        </p:nvPicPr>
        <p:blipFill>
          <a:blip r:embed="rId2">
            <a:extLst/>
          </a:blip>
          <a:srcRect l="2110" t="0" r="2110" b="0"/>
          <a:stretch>
            <a:fillRect/>
          </a:stretch>
        </p:blipFill>
        <p:spPr>
          <a:prstGeom prst="rect">
            <a:avLst/>
          </a:prstGeom>
        </p:spPr>
      </p:pic>
      <p:sp>
        <p:nvSpPr>
          <p:cNvPr id="295" name="Sample web service"/>
          <p:cNvSpPr txBox="1"/>
          <p:nvPr>
            <p:ph type="title"/>
          </p:nvPr>
        </p:nvSpPr>
        <p:spPr>
          <a:prstGeom prst="rect">
            <a:avLst/>
          </a:prstGeom>
        </p:spPr>
        <p:txBody>
          <a:bodyPr/>
          <a:lstStyle/>
          <a:p>
            <a:pPr/>
            <a:r>
              <a:t>Sample web service</a:t>
            </a:r>
          </a:p>
        </p:txBody>
      </p:sp>
      <p:sp>
        <p:nvSpPr>
          <p:cNvPr id="296" name="Pro Motocross website includes documents on what Requests can be made and how…"/>
          <p:cNvSpPr txBox="1"/>
          <p:nvPr>
            <p:ph type="body" sz="half" idx="1"/>
          </p:nvPr>
        </p:nvSpPr>
        <p:spPr>
          <a:prstGeom prst="rect">
            <a:avLst/>
          </a:prstGeom>
        </p:spPr>
        <p:txBody>
          <a:bodyPr/>
          <a:lstStyle/>
          <a:p>
            <a:pPr/>
            <a:r>
              <a:t>Pro Motocross website includes documents on </a:t>
            </a:r>
            <a:r>
              <a:rPr b="1">
                <a:latin typeface="Gill Sans"/>
                <a:ea typeface="Gill Sans"/>
                <a:cs typeface="Gill Sans"/>
                <a:sym typeface="Gill Sans"/>
              </a:rPr>
              <a:t>what</a:t>
            </a:r>
            <a:r>
              <a:t> Requests can be made and </a:t>
            </a:r>
            <a:r>
              <a:rPr b="1">
                <a:latin typeface="Gill Sans"/>
                <a:ea typeface="Gill Sans"/>
                <a:cs typeface="Gill Sans"/>
                <a:sym typeface="Gill Sans"/>
              </a:rPr>
              <a:t>how</a:t>
            </a:r>
          </a:p>
          <a:p>
            <a:pPr/>
            <a:r>
              <a:t>For example calling </a:t>
            </a:r>
            <a:r>
              <a:rPr u="sng">
                <a:hlinkClick r:id="rId3" invalidUrl="" action="" tgtFrame="" tooltip="" history="1" highlightClick="0" endSnd="0"/>
              </a:rPr>
              <a:t>https://api.promotocrossapi.com/laptimes/18/WICK-338</a:t>
            </a:r>
            <a:r>
              <a:t> will return a dataset from 20</a:t>
            </a:r>
            <a:r>
              <a:rPr b="1">
                <a:latin typeface="Gill Sans"/>
                <a:ea typeface="Gill Sans"/>
                <a:cs typeface="Gill Sans"/>
                <a:sym typeface="Gill Sans"/>
              </a:rPr>
              <a:t>18</a:t>
            </a:r>
            <a:r>
              <a:t> for all the races at the </a:t>
            </a:r>
            <a:r>
              <a:rPr b="1">
                <a:latin typeface="Gill Sans"/>
                <a:ea typeface="Gill Sans"/>
                <a:cs typeface="Gill Sans"/>
                <a:sym typeface="Gill Sans"/>
              </a:rPr>
              <a:t>WICK-338</a:t>
            </a:r>
            <a:r>
              <a:t> track.</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data-set.png" descr="data-set.png"/>
          <p:cNvPicPr>
            <a:picLocks noChangeAspect="1"/>
          </p:cNvPicPr>
          <p:nvPr>
            <p:ph type="pic" idx="13"/>
          </p:nvPr>
        </p:nvPicPr>
        <p:blipFill>
          <a:blip r:embed="rId3">
            <a:extLst/>
          </a:blip>
          <a:srcRect l="2110" t="0" r="2110" b="0"/>
          <a:stretch>
            <a:fillRect/>
          </a:stretch>
        </p:blipFill>
        <p:spPr>
          <a:prstGeom prst="rect">
            <a:avLst/>
          </a:prstGeom>
        </p:spPr>
      </p:pic>
      <p:sp>
        <p:nvSpPr>
          <p:cNvPr id="299" name="database query results"/>
          <p:cNvSpPr txBox="1"/>
          <p:nvPr>
            <p:ph type="title"/>
          </p:nvPr>
        </p:nvSpPr>
        <p:spPr>
          <a:prstGeom prst="rect">
            <a:avLst/>
          </a:prstGeom>
        </p:spPr>
        <p:txBody>
          <a:bodyPr/>
          <a:lstStyle/>
          <a:p>
            <a:pPr/>
            <a:r>
              <a:t>database query results</a:t>
            </a:r>
          </a:p>
        </p:txBody>
      </p:sp>
      <p:sp>
        <p:nvSpPr>
          <p:cNvPr id="300" name="Click https://api.promotocrossapi.com/laptimes/18/WICK-338 in browser…"/>
          <p:cNvSpPr txBox="1"/>
          <p:nvPr>
            <p:ph type="body" sz="half" idx="1"/>
          </p:nvPr>
        </p:nvSpPr>
        <p:spPr>
          <a:prstGeom prst="rect">
            <a:avLst/>
          </a:prstGeom>
        </p:spPr>
        <p:txBody>
          <a:bodyPr/>
          <a:lstStyle/>
          <a:p>
            <a:pPr marL="379984" indent="-379984" defTabSz="514095">
              <a:spcBef>
                <a:spcPts val="3300"/>
              </a:spcBef>
              <a:defRPr sz="3343"/>
            </a:pPr>
            <a:r>
              <a:t>Click </a:t>
            </a:r>
            <a:r>
              <a:rPr u="sng">
                <a:hlinkClick r:id="rId4" invalidUrl="" action="" tgtFrame="" tooltip="" history="1" highlightClick="0" endSnd="0"/>
              </a:rPr>
              <a:t>https://api.promotocrossapi.com/laptimes/18/WICK-338</a:t>
            </a:r>
            <a:r>
              <a:t> in browser</a:t>
            </a:r>
          </a:p>
          <a:p>
            <a:pPr marL="379984" indent="-379984" defTabSz="514095">
              <a:spcBef>
                <a:spcPts val="3300"/>
              </a:spcBef>
              <a:defRPr sz="3343"/>
            </a:pPr>
            <a:r>
              <a:t>Screenshot shows a subset of the data that was returned</a:t>
            </a:r>
          </a:p>
          <a:p>
            <a:pPr marL="379984" indent="-379984" defTabSz="514095">
              <a:spcBef>
                <a:spcPts val="3300"/>
              </a:spcBef>
              <a:defRPr sz="3343"/>
            </a:pPr>
            <a:r>
              <a:t>Returned information is in JSON format</a:t>
            </a:r>
          </a:p>
          <a:p>
            <a:pPr marL="379984" indent="-379984" defTabSz="514095">
              <a:spcBef>
                <a:spcPts val="3300"/>
              </a:spcBef>
              <a:defRPr sz="3343"/>
            </a:pPr>
            <a:r>
              <a:t>We will need a </a:t>
            </a:r>
            <a:r>
              <a:rPr b="1">
                <a:latin typeface="Gill Sans"/>
                <a:ea typeface="Gill Sans"/>
                <a:cs typeface="Gill Sans"/>
                <a:sym typeface="Gill Sans"/>
              </a:rPr>
              <a:t>library</a:t>
            </a:r>
            <a:r>
              <a:t> later to make working with JSON easier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4" name="rest-request.png" descr="rest-request.png"/>
          <p:cNvPicPr>
            <a:picLocks noChangeAspect="1"/>
          </p:cNvPicPr>
          <p:nvPr>
            <p:ph type="pic" idx="13"/>
          </p:nvPr>
        </p:nvPicPr>
        <p:blipFill>
          <a:blip r:embed="rId2">
            <a:extLst/>
          </a:blip>
          <a:srcRect l="0" t="0" r="0" b="0"/>
          <a:stretch>
            <a:fillRect/>
          </a:stretch>
        </p:blipFill>
        <p:spPr>
          <a:xfrm>
            <a:off x="6475397" y="3272636"/>
            <a:ext cx="6073806" cy="5202228"/>
          </a:xfrm>
          <a:prstGeom prst="rect">
            <a:avLst/>
          </a:prstGeom>
        </p:spPr>
      </p:pic>
      <p:sp>
        <p:nvSpPr>
          <p:cNvPr id="305" name="Sample database request"/>
          <p:cNvSpPr txBox="1"/>
          <p:nvPr>
            <p:ph type="title"/>
          </p:nvPr>
        </p:nvSpPr>
        <p:spPr>
          <a:prstGeom prst="rect">
            <a:avLst/>
          </a:prstGeom>
        </p:spPr>
        <p:txBody>
          <a:bodyPr/>
          <a:lstStyle/>
          <a:p>
            <a:pPr/>
            <a:r>
              <a:t>Sample database request</a:t>
            </a:r>
          </a:p>
        </p:txBody>
      </p:sp>
      <p:sp>
        <p:nvSpPr>
          <p:cNvPr id="306" name="Use a Class (WebClient) from Library system.Net to request the data…"/>
          <p:cNvSpPr txBox="1"/>
          <p:nvPr>
            <p:ph type="body" sz="half" idx="1"/>
          </p:nvPr>
        </p:nvSpPr>
        <p:spPr>
          <a:prstGeom prst="rect">
            <a:avLst/>
          </a:prstGeom>
        </p:spPr>
        <p:txBody>
          <a:bodyPr/>
          <a:lstStyle/>
          <a:p>
            <a:pPr/>
            <a:r>
              <a:t>Use a Class (WebClient) from </a:t>
            </a:r>
            <a:r>
              <a:rPr b="1">
                <a:latin typeface="Gill Sans"/>
                <a:ea typeface="Gill Sans"/>
                <a:cs typeface="Gill Sans"/>
                <a:sym typeface="Gill Sans"/>
              </a:rPr>
              <a:t>Library</a:t>
            </a:r>
            <a:r>
              <a:t> </a:t>
            </a:r>
            <a:r>
              <a:rPr u="sng">
                <a:hlinkClick r:id="rId3" invalidUrl="" action="" tgtFrame="" tooltip="" history="1" highlightClick="0" endSnd="0"/>
              </a:rPr>
              <a:t>system.Net</a:t>
            </a:r>
            <a:r>
              <a:t> to request the data </a:t>
            </a:r>
          </a:p>
          <a:p>
            <a:pPr/>
            <a:r>
              <a:t>Store the data in a </a:t>
            </a:r>
            <a:r>
              <a:rPr b="1">
                <a:latin typeface="Gill Sans"/>
                <a:ea typeface="Gill Sans"/>
                <a:cs typeface="Gill Sans"/>
                <a:sym typeface="Gill Sans"/>
              </a:rPr>
              <a:t>string type</a:t>
            </a:r>
            <a:r>
              <a:t> called response</a:t>
            </a:r>
          </a:p>
          <a:p>
            <a:pPr/>
            <a:r>
              <a:t>Write the value of response to the Console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trace-route.png" descr="trace-route.png"/>
          <p:cNvPicPr>
            <a:picLocks noChangeAspect="1"/>
          </p:cNvPicPr>
          <p:nvPr>
            <p:ph type="pic" idx="13"/>
          </p:nvPr>
        </p:nvPicPr>
        <p:blipFill>
          <a:blip r:embed="rId3">
            <a:extLst/>
          </a:blip>
          <a:srcRect l="9244" t="0" r="9244" b="0"/>
          <a:stretch>
            <a:fillRect/>
          </a:stretch>
        </p:blipFill>
        <p:spPr>
          <a:prstGeom prst="rect">
            <a:avLst/>
          </a:prstGeom>
        </p:spPr>
      </p:pic>
      <p:sp>
        <p:nvSpPr>
          <p:cNvPr id="309" name="where is the data coming from"/>
          <p:cNvSpPr txBox="1"/>
          <p:nvPr>
            <p:ph type="title"/>
          </p:nvPr>
        </p:nvSpPr>
        <p:spPr>
          <a:prstGeom prst="rect">
            <a:avLst/>
          </a:prstGeom>
        </p:spPr>
        <p:txBody>
          <a:bodyPr/>
          <a:lstStyle/>
          <a:p>
            <a:pPr/>
            <a:r>
              <a:t>where is the data coming from</a:t>
            </a:r>
          </a:p>
        </p:txBody>
      </p:sp>
      <p:sp>
        <p:nvSpPr>
          <p:cNvPr id="310" name="The website is hosted at 143.204.29.16…"/>
          <p:cNvSpPr txBox="1"/>
          <p:nvPr>
            <p:ph type="body" sz="half" idx="1"/>
          </p:nvPr>
        </p:nvSpPr>
        <p:spPr>
          <a:prstGeom prst="rect">
            <a:avLst/>
          </a:prstGeom>
        </p:spPr>
        <p:txBody>
          <a:bodyPr/>
          <a:lstStyle/>
          <a:p>
            <a:pPr marL="367030" indent="-367030" defTabSz="496570">
              <a:spcBef>
                <a:spcPts val="3200"/>
              </a:spcBef>
              <a:defRPr sz="3230"/>
            </a:pPr>
            <a:r>
              <a:t>The website is hosted at 143.204.29.16</a:t>
            </a:r>
          </a:p>
          <a:p>
            <a:pPr marL="367030" indent="-367030" defTabSz="496570">
              <a:spcBef>
                <a:spcPts val="3200"/>
              </a:spcBef>
              <a:defRPr sz="3230"/>
            </a:pPr>
            <a:r>
              <a:t>We can find where this is at by using a geo lookup </a:t>
            </a:r>
            <a:r>
              <a:rPr u="sng">
                <a:hlinkClick r:id="rId4" invalidUrl="" action="" tgtFrame="" tooltip="" history="1" highlightClick="0" endSnd="0"/>
              </a:rPr>
              <a:t>http://geoiplookup.net/ip/143.204.29.16</a:t>
            </a:r>
            <a:r>
              <a:t> </a:t>
            </a:r>
          </a:p>
          <a:p>
            <a:pPr marL="367030" indent="-367030" defTabSz="496570">
              <a:spcBef>
                <a:spcPts val="3200"/>
              </a:spcBef>
              <a:defRPr sz="3230"/>
            </a:pPr>
            <a:r>
              <a:t>This Database is running in Seattle, USA</a:t>
            </a:r>
          </a:p>
          <a:p>
            <a:pPr marL="367030" indent="-367030" defTabSz="496570">
              <a:spcBef>
                <a:spcPts val="3200"/>
              </a:spcBef>
              <a:defRPr sz="3230"/>
            </a:pPr>
            <a:r>
              <a:t>We can see the route to request went to get there by running a traceroute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ogramming Language Features"/>
          <p:cNvSpPr txBox="1"/>
          <p:nvPr>
            <p:ph type="title"/>
          </p:nvPr>
        </p:nvSpPr>
        <p:spPr>
          <a:prstGeom prst="rect">
            <a:avLst/>
          </a:prstGeom>
        </p:spPr>
        <p:txBody>
          <a:bodyPr/>
          <a:lstStyle/>
          <a:p>
            <a:pPr/>
            <a:r>
              <a:t>Programming Language Features</a:t>
            </a:r>
          </a:p>
        </p:txBody>
      </p:sp>
      <p:sp>
        <p:nvSpPr>
          <p:cNvPr id="128" name="Data Types - Strings, Ints, DateTime, etc.…"/>
          <p:cNvSpPr txBox="1"/>
          <p:nvPr>
            <p:ph type="body" idx="1"/>
          </p:nvPr>
        </p:nvSpPr>
        <p:spPr>
          <a:prstGeom prst="rect">
            <a:avLst/>
          </a:prstGeom>
        </p:spPr>
        <p:txBody>
          <a:bodyPr/>
          <a:lstStyle/>
          <a:p>
            <a:pPr marL="421766" indent="-421766" defTabSz="473201">
              <a:spcBef>
                <a:spcPts val="3700"/>
              </a:spcBef>
              <a:defRPr sz="3725"/>
            </a:pPr>
            <a:r>
              <a:t>Data Types - Strings, Ints, DateTime, etc.</a:t>
            </a:r>
          </a:p>
          <a:p>
            <a:pPr marL="421766" indent="-421766" defTabSz="473201">
              <a:spcBef>
                <a:spcPts val="3700"/>
              </a:spcBef>
              <a:defRPr sz="3725"/>
            </a:pPr>
            <a:r>
              <a:t>Control Structures - If, If Else, Loops (While, For)</a:t>
            </a:r>
          </a:p>
          <a:p>
            <a:pPr marL="421766" indent="-421766" defTabSz="473201">
              <a:spcBef>
                <a:spcPts val="3700"/>
              </a:spcBef>
              <a:defRPr sz="3725"/>
            </a:pPr>
            <a:r>
              <a:t>Functions - Built In, User Defined</a:t>
            </a:r>
          </a:p>
          <a:p>
            <a:pPr marL="421766" indent="-421766" defTabSz="473201">
              <a:spcBef>
                <a:spcPts val="3700"/>
              </a:spcBef>
              <a:defRPr sz="3725"/>
            </a:pPr>
            <a:r>
              <a:t>Data Structures - Arrays</a:t>
            </a:r>
          </a:p>
          <a:p>
            <a:pPr marL="421766" indent="-421766" defTabSz="473201">
              <a:spcBef>
                <a:spcPts val="3700"/>
              </a:spcBef>
              <a:defRPr sz="3725"/>
            </a:pPr>
            <a:r>
              <a:t>String Handling - Concatenation</a:t>
            </a:r>
          </a:p>
          <a:p>
            <a:pPr marL="421766" indent="-421766" defTabSz="473201">
              <a:spcBef>
                <a:spcPts val="3700"/>
              </a:spcBef>
              <a:defRPr sz="3725"/>
            </a:pPr>
            <a:r>
              <a:t>Logical and Relational Operators (AND, &lt;=, &gt;=)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Handle json data"/>
          <p:cNvSpPr txBox="1"/>
          <p:nvPr>
            <p:ph type="title"/>
          </p:nvPr>
        </p:nvSpPr>
        <p:spPr>
          <a:prstGeom prst="rect">
            <a:avLst/>
          </a:prstGeom>
        </p:spPr>
        <p:txBody>
          <a:bodyPr/>
          <a:lstStyle/>
          <a:p>
            <a:pPr/>
            <a:r>
              <a:t>Handle json data</a:t>
            </a:r>
          </a:p>
        </p:txBody>
      </p:sp>
      <p:sp>
        <p:nvSpPr>
          <p:cNvPr id="315" name="We can use a tool to make it easy to work with the JSON data in C#…"/>
          <p:cNvSpPr txBox="1"/>
          <p:nvPr>
            <p:ph type="body" idx="1"/>
          </p:nvPr>
        </p:nvSpPr>
        <p:spPr>
          <a:prstGeom prst="rect">
            <a:avLst/>
          </a:prstGeom>
        </p:spPr>
        <p:txBody>
          <a:bodyPr/>
          <a:lstStyle/>
          <a:p>
            <a:pPr/>
            <a:r>
              <a:t>We can use a tool to make it easy to work with the JSON data in C#</a:t>
            </a:r>
          </a:p>
          <a:p>
            <a:pPr/>
            <a:r>
              <a:rPr u="sng">
                <a:hlinkClick r:id="rId2" invalidUrl="" action="" tgtFrame="" tooltip="" history="1" highlightClick="0" endSnd="0"/>
              </a:rPr>
              <a:t>https://app.quicktype.io</a:t>
            </a:r>
            <a:r>
              <a:t> - insert JSON and the web page will create an autogenerated type for working with the JSON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json-struct.png" descr="json-struct.png"/>
          <p:cNvPicPr>
            <a:picLocks noChangeAspect="1"/>
          </p:cNvPicPr>
          <p:nvPr>
            <p:ph type="pic" idx="13"/>
          </p:nvPr>
        </p:nvPicPr>
        <p:blipFill>
          <a:blip r:embed="rId2">
            <a:extLst/>
          </a:blip>
          <a:srcRect l="2110" t="0" r="2110" b="0"/>
          <a:stretch>
            <a:fillRect/>
          </a:stretch>
        </p:blipFill>
        <p:spPr>
          <a:prstGeom prst="rect">
            <a:avLst/>
          </a:prstGeom>
        </p:spPr>
      </p:pic>
      <p:sp>
        <p:nvSpPr>
          <p:cNvPr id="318" name="generate data type"/>
          <p:cNvSpPr txBox="1"/>
          <p:nvPr>
            <p:ph type="title"/>
          </p:nvPr>
        </p:nvSpPr>
        <p:spPr>
          <a:prstGeom prst="rect">
            <a:avLst/>
          </a:prstGeom>
        </p:spPr>
        <p:txBody>
          <a:bodyPr/>
          <a:lstStyle/>
          <a:p>
            <a:pPr/>
            <a:r>
              <a:t>generate data type</a:t>
            </a:r>
          </a:p>
        </p:txBody>
      </p:sp>
      <p:sp>
        <p:nvSpPr>
          <p:cNvPr id="319" name="Copy the JSON data into the box on the left…"/>
          <p:cNvSpPr txBox="1"/>
          <p:nvPr>
            <p:ph type="body" sz="half" idx="1"/>
          </p:nvPr>
        </p:nvSpPr>
        <p:spPr>
          <a:prstGeom prst="rect">
            <a:avLst/>
          </a:prstGeom>
        </p:spPr>
        <p:txBody>
          <a:bodyPr/>
          <a:lstStyle/>
          <a:p>
            <a:pPr marL="384302" indent="-384302" defTabSz="519937">
              <a:spcBef>
                <a:spcPts val="3300"/>
              </a:spcBef>
              <a:defRPr sz="3382"/>
            </a:pPr>
            <a:r>
              <a:t>Copy the JSON data into the box on the left</a:t>
            </a:r>
          </a:p>
          <a:p>
            <a:pPr marL="384302" indent="-384302" defTabSz="519937">
              <a:spcBef>
                <a:spcPts val="3300"/>
              </a:spcBef>
              <a:defRPr sz="3382"/>
            </a:pPr>
            <a:r>
              <a:t>Select the language C#</a:t>
            </a:r>
          </a:p>
          <a:p>
            <a:pPr marL="384302" indent="-384302" defTabSz="519937">
              <a:spcBef>
                <a:spcPts val="3300"/>
              </a:spcBef>
              <a:defRPr sz="3382"/>
            </a:pPr>
            <a:r>
              <a:t>Name the Namespace </a:t>
            </a:r>
            <a:r>
              <a:rPr b="1">
                <a:latin typeface="Gill Sans"/>
                <a:ea typeface="Gill Sans"/>
                <a:cs typeface="Gill Sans"/>
                <a:sym typeface="Gill Sans"/>
              </a:rPr>
              <a:t>mx</a:t>
            </a:r>
            <a:endParaRPr b="1">
              <a:latin typeface="Gill Sans"/>
              <a:ea typeface="Gill Sans"/>
              <a:cs typeface="Gill Sans"/>
              <a:sym typeface="Gill Sans"/>
            </a:endParaRPr>
          </a:p>
          <a:p>
            <a:pPr marL="384302" indent="-384302" defTabSz="519937">
              <a:spcBef>
                <a:spcPts val="3300"/>
              </a:spcBef>
              <a:defRPr sz="3382"/>
            </a:pPr>
            <a:r>
              <a:t>Code is generated on the bottom of the screen</a:t>
            </a:r>
          </a:p>
          <a:p>
            <a:pPr marL="384302" indent="-384302" defTabSz="519937">
              <a:spcBef>
                <a:spcPts val="3300"/>
              </a:spcBef>
              <a:defRPr sz="3382"/>
            </a:pPr>
            <a:r>
              <a:t>Save this in a file named Welcome.cs in the same directory as Program.cs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gen-type.png" descr="gen-type.png"/>
          <p:cNvPicPr>
            <a:picLocks noChangeAspect="1"/>
          </p:cNvPicPr>
          <p:nvPr>
            <p:ph type="pic" idx="13"/>
          </p:nvPr>
        </p:nvPicPr>
        <p:blipFill>
          <a:blip r:embed="rId3">
            <a:extLst/>
          </a:blip>
          <a:srcRect l="0" t="0" r="0" b="0"/>
          <a:stretch>
            <a:fillRect/>
          </a:stretch>
        </p:blipFill>
        <p:spPr>
          <a:xfrm>
            <a:off x="808544" y="0"/>
            <a:ext cx="11387712" cy="9753600"/>
          </a:xfrm>
          <a:prstGeom prst="rect">
            <a:avLst/>
          </a:prstGeom>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using the new type"/>
          <p:cNvSpPr txBox="1"/>
          <p:nvPr>
            <p:ph type="title"/>
          </p:nvPr>
        </p:nvSpPr>
        <p:spPr>
          <a:prstGeom prst="rect">
            <a:avLst/>
          </a:prstGeom>
        </p:spPr>
        <p:txBody>
          <a:bodyPr/>
          <a:lstStyle/>
          <a:p>
            <a:pPr/>
            <a:r>
              <a:t>using the new type</a:t>
            </a:r>
          </a:p>
        </p:txBody>
      </p:sp>
      <p:sp>
        <p:nvSpPr>
          <p:cNvPr id="326" name="The mainline can now be updated to handle the JSON data returned from the Database using the autogenerated data type…"/>
          <p:cNvSpPr txBox="1"/>
          <p:nvPr>
            <p:ph type="body" idx="1"/>
          </p:nvPr>
        </p:nvSpPr>
        <p:spPr>
          <a:prstGeom prst="rect">
            <a:avLst/>
          </a:prstGeom>
        </p:spPr>
        <p:txBody>
          <a:bodyPr/>
          <a:lstStyle/>
          <a:p>
            <a:pPr/>
            <a:r>
              <a:t>The mainline can now be updated to handle the JSON data returned from the Database using the autogenerated </a:t>
            </a:r>
            <a:r>
              <a:rPr b="1">
                <a:latin typeface="Gill Sans"/>
                <a:ea typeface="Gill Sans"/>
                <a:cs typeface="Gill Sans"/>
                <a:sym typeface="Gill Sans"/>
              </a:rPr>
              <a:t>data type</a:t>
            </a:r>
          </a:p>
          <a:p>
            <a:pPr/>
            <a:r>
              <a:t>This will make using the data much easier</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parse-request-output.png" descr="parse-request-output.png"/>
          <p:cNvPicPr>
            <a:picLocks noChangeAspect="1"/>
          </p:cNvPicPr>
          <p:nvPr>
            <p:ph type="pic" idx="13"/>
          </p:nvPr>
        </p:nvPicPr>
        <p:blipFill>
          <a:blip r:embed="rId2">
            <a:extLst/>
          </a:blip>
          <a:srcRect l="0" t="0" r="0" b="0"/>
          <a:stretch>
            <a:fillRect/>
          </a:stretch>
        </p:blipFill>
        <p:spPr>
          <a:xfrm>
            <a:off x="0" y="934719"/>
            <a:ext cx="13004800" cy="7884162"/>
          </a:xfrm>
          <a:prstGeom prst="rect">
            <a:avLst/>
          </a:prstGeom>
        </p:spPr>
      </p:pic>
      <p:sp>
        <p:nvSpPr>
          <p:cNvPr id="329" name="Rectangle"/>
          <p:cNvSpPr/>
          <p:nvPr/>
        </p:nvSpPr>
        <p:spPr>
          <a:xfrm>
            <a:off x="2333726" y="4792557"/>
            <a:ext cx="3931071" cy="426615"/>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330" name="Line"/>
          <p:cNvSpPr/>
          <p:nvPr/>
        </p:nvSpPr>
        <p:spPr>
          <a:xfrm>
            <a:off x="5719239" y="5642929"/>
            <a:ext cx="1295291" cy="1"/>
          </a:xfrm>
          <a:prstGeom prst="line">
            <a:avLst/>
          </a:prstGeom>
          <a:ln w="25400">
            <a:solidFill>
              <a:schemeClr val="accent5">
                <a:hueOff val="-608019"/>
                <a:satOff val="-16379"/>
                <a:lumOff val="25127"/>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Making a second request"/>
          <p:cNvSpPr txBox="1"/>
          <p:nvPr>
            <p:ph type="title"/>
          </p:nvPr>
        </p:nvSpPr>
        <p:spPr>
          <a:prstGeom prst="rect">
            <a:avLst/>
          </a:prstGeom>
        </p:spPr>
        <p:txBody>
          <a:bodyPr/>
          <a:lstStyle/>
          <a:p>
            <a:pPr/>
            <a:r>
              <a:t>Making a second request</a:t>
            </a:r>
          </a:p>
        </p:txBody>
      </p:sp>
      <p:sp>
        <p:nvSpPr>
          <p:cNvPr id="333" name="We can now call the Web Request again and change the query we send to the database…"/>
          <p:cNvSpPr txBox="1"/>
          <p:nvPr>
            <p:ph type="body" idx="1"/>
          </p:nvPr>
        </p:nvSpPr>
        <p:spPr>
          <a:prstGeom prst="rect">
            <a:avLst/>
          </a:prstGeom>
        </p:spPr>
        <p:txBody>
          <a:bodyPr/>
          <a:lstStyle/>
          <a:p>
            <a:pPr/>
            <a:r>
              <a:t>We can now call the Web Request again and change the query we send to the database</a:t>
            </a:r>
          </a:p>
          <a:p>
            <a:pPr/>
            <a:r>
              <a:t>We can choose a different track and different year</a:t>
            </a:r>
          </a:p>
          <a:p>
            <a:pPr/>
            <a:r>
              <a:t>The existing query will run, then the second query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multi-requests.png" descr="multi-requests.png"/>
          <p:cNvPicPr>
            <a:picLocks noChangeAspect="1"/>
          </p:cNvPicPr>
          <p:nvPr>
            <p:ph type="pic" idx="13"/>
          </p:nvPr>
        </p:nvPicPr>
        <p:blipFill>
          <a:blip r:embed="rId2">
            <a:extLst/>
          </a:blip>
          <a:srcRect l="0" t="0" r="0" b="0"/>
          <a:stretch>
            <a:fillRect/>
          </a:stretch>
        </p:blipFill>
        <p:spPr>
          <a:xfrm>
            <a:off x="0" y="876982"/>
            <a:ext cx="13004800" cy="7999636"/>
          </a:xfrm>
          <a:prstGeom prst="rect">
            <a:avLst/>
          </a:prstGeom>
        </p:spPr>
      </p:pic>
      <p:sp>
        <p:nvSpPr>
          <p:cNvPr id="336" name="Rectangle"/>
          <p:cNvSpPr/>
          <p:nvPr/>
        </p:nvSpPr>
        <p:spPr>
          <a:xfrm>
            <a:off x="2333726" y="4368074"/>
            <a:ext cx="8653583" cy="1383100"/>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
        <p:nvSpPr>
          <p:cNvPr id="337" name="Rectangle"/>
          <p:cNvSpPr/>
          <p:nvPr/>
        </p:nvSpPr>
        <p:spPr>
          <a:xfrm>
            <a:off x="724764" y="7240721"/>
            <a:ext cx="4830581" cy="974696"/>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let the user choose"/>
          <p:cNvSpPr txBox="1"/>
          <p:nvPr>
            <p:ph type="title"/>
          </p:nvPr>
        </p:nvSpPr>
        <p:spPr>
          <a:prstGeom prst="rect">
            <a:avLst/>
          </a:prstGeom>
        </p:spPr>
        <p:txBody>
          <a:bodyPr/>
          <a:lstStyle/>
          <a:p>
            <a:pPr/>
            <a:r>
              <a:t>let the user choose</a:t>
            </a:r>
          </a:p>
        </p:txBody>
      </p:sp>
      <p:sp>
        <p:nvSpPr>
          <p:cNvPr id="340" name="We'll introduce a Menu Function where the user can choose which request to make…"/>
          <p:cNvSpPr txBox="1"/>
          <p:nvPr>
            <p:ph type="body" idx="1"/>
          </p:nvPr>
        </p:nvSpPr>
        <p:spPr>
          <a:prstGeom prst="rect">
            <a:avLst/>
          </a:prstGeom>
        </p:spPr>
        <p:txBody>
          <a:bodyPr/>
          <a:lstStyle/>
          <a:p>
            <a:pPr/>
            <a:r>
              <a:t>We'll introduce a Menu </a:t>
            </a:r>
            <a:r>
              <a:rPr b="1">
                <a:latin typeface="Gill Sans"/>
                <a:ea typeface="Gill Sans"/>
                <a:cs typeface="Gill Sans"/>
                <a:sym typeface="Gill Sans"/>
              </a:rPr>
              <a:t>Function</a:t>
            </a:r>
            <a:r>
              <a:t> where the user can choose which request to make</a:t>
            </a:r>
          </a:p>
          <a:p>
            <a:pPr/>
            <a:r>
              <a:t>A Console Menu is like a food Menu, you get a set of choices and you choose the one you want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menu-function.png" descr="menu-function.png"/>
          <p:cNvPicPr>
            <a:picLocks noChangeAspect="1"/>
          </p:cNvPicPr>
          <p:nvPr>
            <p:ph type="pic" idx="13"/>
          </p:nvPr>
        </p:nvPicPr>
        <p:blipFill>
          <a:blip r:embed="rId2">
            <a:extLst/>
          </a:blip>
          <a:srcRect l="8216" t="0" r="8216" b="0"/>
          <a:stretch>
            <a:fillRect/>
          </a:stretch>
        </p:blipFill>
        <p:spPr>
          <a:prstGeom prst="rect">
            <a:avLst/>
          </a:prstGeom>
        </p:spPr>
      </p:pic>
      <p:sp>
        <p:nvSpPr>
          <p:cNvPr id="343" name="Menu function"/>
          <p:cNvSpPr txBox="1"/>
          <p:nvPr>
            <p:ph type="title"/>
          </p:nvPr>
        </p:nvSpPr>
        <p:spPr>
          <a:prstGeom prst="rect">
            <a:avLst/>
          </a:prstGeom>
        </p:spPr>
        <p:txBody>
          <a:bodyPr/>
          <a:lstStyle/>
          <a:p>
            <a:pPr/>
            <a:r>
              <a:t>Menu function</a:t>
            </a:r>
          </a:p>
        </p:txBody>
      </p:sp>
      <p:sp>
        <p:nvSpPr>
          <p:cNvPr id="344" name="Create a User Defined Function for displaying a Menu of options…"/>
          <p:cNvSpPr txBox="1"/>
          <p:nvPr>
            <p:ph type="body" sz="half" idx="1"/>
          </p:nvPr>
        </p:nvSpPr>
        <p:spPr>
          <a:prstGeom prst="rect">
            <a:avLst/>
          </a:prstGeom>
        </p:spPr>
        <p:txBody>
          <a:bodyPr/>
          <a:lstStyle/>
          <a:p>
            <a:pPr/>
            <a:r>
              <a:t>Create a </a:t>
            </a:r>
            <a:r>
              <a:rPr b="1">
                <a:latin typeface="Gill Sans"/>
                <a:ea typeface="Gill Sans"/>
                <a:cs typeface="Gill Sans"/>
                <a:sym typeface="Gill Sans"/>
              </a:rPr>
              <a:t>User Defined Function</a:t>
            </a:r>
            <a:r>
              <a:t> for displaying a Menu of options</a:t>
            </a:r>
          </a:p>
          <a:p>
            <a:pPr/>
            <a:r>
              <a:t>The User Function writes a Menu to the Console</a:t>
            </a:r>
          </a:p>
          <a:p>
            <a:pPr/>
            <a:r>
              <a:t>And reads a choice from the Console</a:t>
            </a:r>
          </a:p>
        </p:txBody>
      </p:sp>
      <p:sp>
        <p:nvSpPr>
          <p:cNvPr id="345" name="Rectangle"/>
          <p:cNvSpPr/>
          <p:nvPr/>
        </p:nvSpPr>
        <p:spPr>
          <a:xfrm>
            <a:off x="7463405" y="4909941"/>
            <a:ext cx="4504189" cy="2374901"/>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Update the mainline to use the menu"/>
          <p:cNvSpPr txBox="1"/>
          <p:nvPr>
            <p:ph type="title"/>
          </p:nvPr>
        </p:nvSpPr>
        <p:spPr>
          <a:prstGeom prst="rect">
            <a:avLst/>
          </a:prstGeom>
        </p:spPr>
        <p:txBody>
          <a:bodyPr/>
          <a:lstStyle/>
          <a:p>
            <a:pPr/>
            <a:r>
              <a:t>Update the mainline to use the menu</a:t>
            </a:r>
          </a:p>
        </p:txBody>
      </p:sp>
      <p:sp>
        <p:nvSpPr>
          <p:cNvPr id="348" name="Create a Loop that calls the User function to Display the Menu…"/>
          <p:cNvSpPr txBox="1"/>
          <p:nvPr>
            <p:ph type="body" idx="1"/>
          </p:nvPr>
        </p:nvSpPr>
        <p:spPr>
          <a:prstGeom prst="rect">
            <a:avLst/>
          </a:prstGeom>
        </p:spPr>
        <p:txBody>
          <a:bodyPr/>
          <a:lstStyle/>
          <a:p>
            <a:pPr/>
            <a:r>
              <a:t>Create a </a:t>
            </a:r>
            <a:r>
              <a:rPr b="1">
                <a:latin typeface="Gill Sans"/>
                <a:ea typeface="Gill Sans"/>
                <a:cs typeface="Gill Sans"/>
                <a:sym typeface="Gill Sans"/>
              </a:rPr>
              <a:t>Loop</a:t>
            </a:r>
            <a:r>
              <a:t> that calls the </a:t>
            </a:r>
            <a:r>
              <a:rPr b="1">
                <a:latin typeface="Gill Sans"/>
                <a:ea typeface="Gill Sans"/>
                <a:cs typeface="Gill Sans"/>
                <a:sym typeface="Gill Sans"/>
              </a:rPr>
              <a:t>User function</a:t>
            </a:r>
            <a:r>
              <a:t> to Display the Menu</a:t>
            </a:r>
          </a:p>
          <a:p>
            <a:pPr/>
            <a:r>
              <a:t>In the Loop, based on the User Input, make a </a:t>
            </a:r>
            <a:r>
              <a:rPr b="1">
                <a:latin typeface="Gill Sans"/>
                <a:ea typeface="Gill Sans"/>
                <a:cs typeface="Gill Sans"/>
                <a:sym typeface="Gill Sans"/>
              </a:rPr>
              <a:t>decision</a:t>
            </a:r>
            <a:r>
              <a:t> about what Request to send</a:t>
            </a:r>
          </a:p>
          <a:p>
            <a:pPr/>
            <a:r>
              <a:t>Exit the Loop when the </a:t>
            </a:r>
            <a:r>
              <a:rPr b="1">
                <a:latin typeface="Gill Sans"/>
                <a:ea typeface="Gill Sans"/>
                <a:cs typeface="Gill Sans"/>
                <a:sym typeface="Gill Sans"/>
              </a:rPr>
              <a:t>condition</a:t>
            </a:r>
            <a:r>
              <a:t> is met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oftware"/>
          <p:cNvSpPr txBox="1"/>
          <p:nvPr>
            <p:ph type="title"/>
          </p:nvPr>
        </p:nvSpPr>
        <p:spPr>
          <a:prstGeom prst="rect">
            <a:avLst/>
          </a:prstGeom>
        </p:spPr>
        <p:txBody>
          <a:bodyPr/>
          <a:lstStyle/>
          <a:p>
            <a:pPr/>
            <a:r>
              <a:t>software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upated-menu.png" descr="upated-menu.png"/>
          <p:cNvPicPr>
            <a:picLocks noChangeAspect="1"/>
          </p:cNvPicPr>
          <p:nvPr>
            <p:ph type="pic" idx="13"/>
          </p:nvPr>
        </p:nvPicPr>
        <p:blipFill>
          <a:blip r:embed="rId2">
            <a:extLst/>
          </a:blip>
          <a:srcRect l="4221" t="0" r="4221" b="0"/>
          <a:stretch>
            <a:fillRect/>
          </a:stretch>
        </p:blipFill>
        <p:spPr>
          <a:prstGeom prst="rect">
            <a:avLst/>
          </a:prstGeom>
        </p:spPr>
      </p:pic>
      <p:sp>
        <p:nvSpPr>
          <p:cNvPr id="351" name="Loop"/>
          <p:cNvSpPr txBox="1"/>
          <p:nvPr/>
        </p:nvSpPr>
        <p:spPr>
          <a:xfrm>
            <a:off x="11234132" y="2690359"/>
            <a:ext cx="1053574"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900">
                <a:solidFill>
                  <a:schemeClr val="accent5">
                    <a:hueOff val="-608019"/>
                    <a:satOff val="-16379"/>
                    <a:lumOff val="25127"/>
                  </a:schemeClr>
                </a:solidFill>
                <a:latin typeface="Gill Sans"/>
                <a:ea typeface="Gill Sans"/>
                <a:cs typeface="Gill Sans"/>
                <a:sym typeface="Gill Sans"/>
              </a:defRPr>
            </a:lvl1pPr>
          </a:lstStyle>
          <a:p>
            <a:pPr/>
            <a:r>
              <a:t>Loop</a:t>
            </a:r>
          </a:p>
        </p:txBody>
      </p:sp>
      <p:sp>
        <p:nvSpPr>
          <p:cNvPr id="352" name="Line"/>
          <p:cNvSpPr/>
          <p:nvPr/>
        </p:nvSpPr>
        <p:spPr>
          <a:xfrm flipH="1" flipV="1">
            <a:off x="4955044" y="2989565"/>
            <a:ext cx="6109930"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353" name="Decision"/>
          <p:cNvSpPr txBox="1"/>
          <p:nvPr/>
        </p:nvSpPr>
        <p:spPr>
          <a:xfrm>
            <a:off x="11259532" y="3443892"/>
            <a:ext cx="169863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900">
                <a:solidFill>
                  <a:schemeClr val="accent5">
                    <a:hueOff val="-608019"/>
                    <a:satOff val="-16379"/>
                    <a:lumOff val="25127"/>
                  </a:schemeClr>
                </a:solidFill>
                <a:latin typeface="Gill Sans"/>
                <a:ea typeface="Gill Sans"/>
                <a:cs typeface="Gill Sans"/>
                <a:sym typeface="Gill Sans"/>
              </a:defRPr>
            </a:lvl1pPr>
          </a:lstStyle>
          <a:p>
            <a:pPr/>
            <a:r>
              <a:t>Decision</a:t>
            </a:r>
          </a:p>
        </p:txBody>
      </p:sp>
      <p:sp>
        <p:nvSpPr>
          <p:cNvPr id="354" name="Line"/>
          <p:cNvSpPr/>
          <p:nvPr/>
        </p:nvSpPr>
        <p:spPr>
          <a:xfrm flipH="1" flipV="1">
            <a:off x="4980444" y="3743099"/>
            <a:ext cx="6109930"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355" name="Loop…"/>
          <p:cNvSpPr txBox="1"/>
          <p:nvPr/>
        </p:nvSpPr>
        <p:spPr>
          <a:xfrm>
            <a:off x="10988599" y="7294865"/>
            <a:ext cx="1961196" cy="1397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2900">
                <a:solidFill>
                  <a:schemeClr val="accent5">
                    <a:hueOff val="-608019"/>
                    <a:satOff val="-16379"/>
                    <a:lumOff val="25127"/>
                  </a:schemeClr>
                </a:solidFill>
                <a:latin typeface="Gill Sans"/>
                <a:ea typeface="Gill Sans"/>
                <a:cs typeface="Gill Sans"/>
                <a:sym typeface="Gill Sans"/>
              </a:defRPr>
            </a:pPr>
            <a:r>
              <a:t>Loop</a:t>
            </a:r>
          </a:p>
          <a:p>
            <a:pPr algn="l">
              <a:defRPr b="1" sz="2900">
                <a:solidFill>
                  <a:schemeClr val="accent5">
                    <a:hueOff val="-608019"/>
                    <a:satOff val="-16379"/>
                    <a:lumOff val="25127"/>
                  </a:schemeClr>
                </a:solidFill>
                <a:latin typeface="Gill Sans"/>
                <a:ea typeface="Gill Sans"/>
                <a:cs typeface="Gill Sans"/>
                <a:sym typeface="Gill Sans"/>
              </a:defRPr>
            </a:pPr>
            <a:r>
              <a:t>Exit </a:t>
            </a:r>
          </a:p>
          <a:p>
            <a:pPr algn="l">
              <a:defRPr b="1" sz="2900">
                <a:solidFill>
                  <a:schemeClr val="accent5">
                    <a:hueOff val="-608019"/>
                    <a:satOff val="-16379"/>
                    <a:lumOff val="25127"/>
                  </a:schemeClr>
                </a:solidFill>
                <a:latin typeface="Gill Sans"/>
                <a:ea typeface="Gill Sans"/>
                <a:cs typeface="Gill Sans"/>
                <a:sym typeface="Gill Sans"/>
              </a:defRPr>
            </a:pPr>
            <a:r>
              <a:t>Condition</a:t>
            </a:r>
          </a:p>
        </p:txBody>
      </p:sp>
      <p:sp>
        <p:nvSpPr>
          <p:cNvPr id="356" name="Line"/>
          <p:cNvSpPr/>
          <p:nvPr/>
        </p:nvSpPr>
        <p:spPr>
          <a:xfrm flipH="1" flipV="1">
            <a:off x="4861911" y="7654698"/>
            <a:ext cx="6109929" cy="1"/>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357" name="Line"/>
          <p:cNvSpPr/>
          <p:nvPr/>
        </p:nvSpPr>
        <p:spPr>
          <a:xfrm flipH="1">
            <a:off x="4614210" y="3943189"/>
            <a:ext cx="6474082" cy="1064752"/>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
        <p:nvSpPr>
          <p:cNvPr id="358" name="Line"/>
          <p:cNvSpPr/>
          <p:nvPr/>
        </p:nvSpPr>
        <p:spPr>
          <a:xfrm flipH="1">
            <a:off x="4483359" y="4042362"/>
            <a:ext cx="6863292" cy="2127689"/>
          </a:xfrm>
          <a:prstGeom prst="line">
            <a:avLst/>
          </a:prstGeom>
          <a:ln w="25400">
            <a:solidFill>
              <a:schemeClr val="accent5">
                <a:hueOff val="-608019"/>
                <a:satOff val="-16379"/>
                <a:lumOff val="25127"/>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day three"/>
          <p:cNvSpPr txBox="1"/>
          <p:nvPr>
            <p:ph type="title"/>
          </p:nvPr>
        </p:nvSpPr>
        <p:spPr>
          <a:prstGeom prst="rect">
            <a:avLst/>
          </a:prstGeom>
        </p:spPr>
        <p:txBody>
          <a:bodyPr/>
          <a:lstStyle/>
          <a:p>
            <a:pPr/>
            <a:r>
              <a:t>day three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Fixed loops"/>
          <p:cNvSpPr txBox="1"/>
          <p:nvPr>
            <p:ph type="title"/>
          </p:nvPr>
        </p:nvSpPr>
        <p:spPr>
          <a:prstGeom prst="rect">
            <a:avLst/>
          </a:prstGeom>
        </p:spPr>
        <p:txBody>
          <a:bodyPr/>
          <a:lstStyle/>
          <a:p>
            <a:pPr/>
            <a:r>
              <a:t>Fixed loops</a:t>
            </a:r>
          </a:p>
        </p:txBody>
      </p:sp>
      <p:sp>
        <p:nvSpPr>
          <p:cNvPr id="363" name="Some Loops run a fixed number of times, for e.g. a Loop that runs 7 times to simulate the days in a week…"/>
          <p:cNvSpPr txBox="1"/>
          <p:nvPr>
            <p:ph type="body" idx="1"/>
          </p:nvPr>
        </p:nvSpPr>
        <p:spPr>
          <a:prstGeom prst="rect">
            <a:avLst/>
          </a:prstGeom>
        </p:spPr>
        <p:txBody>
          <a:bodyPr/>
          <a:lstStyle/>
          <a:p>
            <a:pPr marL="447802" indent="-447802" defTabSz="502412">
              <a:spcBef>
                <a:spcPts val="3900"/>
              </a:spcBef>
              <a:defRPr sz="3956"/>
            </a:pPr>
            <a:r>
              <a:t>Some Loops run a fixed number of times, for e.g. a Loop that runs 7 times to simulate the days in a week</a:t>
            </a:r>
          </a:p>
          <a:p>
            <a:pPr marL="447802" indent="-447802" defTabSz="502412">
              <a:spcBef>
                <a:spcPts val="3900"/>
              </a:spcBef>
              <a:defRPr sz="3956"/>
            </a:pPr>
            <a:r>
              <a:t>For these types of loops we use the for keyword</a:t>
            </a:r>
          </a:p>
          <a:p>
            <a:pPr lvl="8" marL="0" indent="0" defTabSz="502412">
              <a:spcBef>
                <a:spcPts val="3200"/>
              </a:spcBef>
              <a:buSzTx/>
              <a:buNone/>
              <a:defRPr sz="3268"/>
            </a:pPr>
            <a:r>
              <a:t> for (variable initialisation; condition; steps)</a:t>
            </a:r>
          </a:p>
          <a:p>
            <a:pPr lvl="8" marL="0" indent="0" defTabSz="502412">
              <a:spcBef>
                <a:spcPts val="3200"/>
              </a:spcBef>
              <a:buSzTx/>
              <a:buNone/>
              <a:defRPr sz="3268"/>
            </a:pPr>
            <a:r>
              <a:t>  {</a:t>
            </a:r>
          </a:p>
          <a:p>
            <a:pPr lvl="8" marL="0" indent="0" defTabSz="502412">
              <a:spcBef>
                <a:spcPts val="3200"/>
              </a:spcBef>
              <a:buSzTx/>
              <a:buNone/>
              <a:defRPr sz="3268"/>
            </a:pPr>
            <a:r>
              <a:t>      //execute this code block as long as condition is satisfied </a:t>
            </a:r>
          </a:p>
          <a:p>
            <a:pPr lvl="8" marL="0" indent="0" defTabSz="502412">
              <a:spcBef>
                <a:spcPts val="3200"/>
              </a:spcBef>
              <a:buSzTx/>
              <a:buNone/>
              <a:defRPr sz="3268"/>
            </a:pPr>
            <a:r>
              <a:t>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5" name="for-loop.png" descr="for-loop.png"/>
          <p:cNvPicPr>
            <a:picLocks noChangeAspect="1"/>
          </p:cNvPicPr>
          <p:nvPr>
            <p:ph type="pic" idx="13"/>
          </p:nvPr>
        </p:nvPicPr>
        <p:blipFill>
          <a:blip r:embed="rId2">
            <a:extLst/>
          </a:blip>
          <a:srcRect l="0" t="0" r="0" b="0"/>
          <a:stretch>
            <a:fillRect/>
          </a:stretch>
        </p:blipFill>
        <p:spPr>
          <a:xfrm>
            <a:off x="0" y="946014"/>
            <a:ext cx="13004800" cy="7861573"/>
          </a:xfrm>
          <a:prstGeom prst="rect">
            <a:avLst/>
          </a:prstGeom>
        </p:spPr>
      </p:pic>
      <p:sp>
        <p:nvSpPr>
          <p:cNvPr id="366" name="Rectangle"/>
          <p:cNvSpPr/>
          <p:nvPr/>
        </p:nvSpPr>
        <p:spPr>
          <a:xfrm>
            <a:off x="1742533" y="5214041"/>
            <a:ext cx="10562369" cy="1082647"/>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Loops within loops"/>
          <p:cNvSpPr txBox="1"/>
          <p:nvPr>
            <p:ph type="title"/>
          </p:nvPr>
        </p:nvSpPr>
        <p:spPr>
          <a:prstGeom prst="rect">
            <a:avLst/>
          </a:prstGeom>
        </p:spPr>
        <p:txBody>
          <a:bodyPr/>
          <a:lstStyle/>
          <a:p>
            <a:pPr/>
            <a:r>
              <a:t>Loops within loops</a:t>
            </a:r>
          </a:p>
        </p:txBody>
      </p:sp>
      <p:sp>
        <p:nvSpPr>
          <p:cNvPr id="369" name="Body"/>
          <p:cNvSpPr txBox="1"/>
          <p:nvPr>
            <p:ph type="body" idx="1"/>
          </p:nvPr>
        </p:nvSpPr>
        <p:spPr>
          <a:prstGeom prst="rect">
            <a:avLst/>
          </a:prstGeom>
        </p:spPr>
        <p:txBody>
          <a:bodyPr/>
          <a:lstStyle/>
          <a:p>
            <a:pPr/>
          </a:p>
        </p:txBody>
      </p:sp>
      <p:pic>
        <p:nvPicPr>
          <p:cNvPr id="370" name="loops-in-loops.png" descr="loops-in-loops.png"/>
          <p:cNvPicPr>
            <a:picLocks noChangeAspect="1"/>
          </p:cNvPicPr>
          <p:nvPr/>
        </p:nvPicPr>
        <p:blipFill>
          <a:blip r:embed="rId3">
            <a:extLst/>
          </a:blip>
          <a:stretch>
            <a:fillRect/>
          </a:stretch>
        </p:blipFill>
        <p:spPr>
          <a:xfrm>
            <a:off x="0" y="2583618"/>
            <a:ext cx="13004801" cy="6592964"/>
          </a:xfrm>
          <a:prstGeom prst="rect">
            <a:avLst/>
          </a:prstGeom>
          <a:ln w="12700">
            <a:miter lim="400000"/>
          </a:ln>
        </p:spPr>
      </p:pic>
      <p:sp>
        <p:nvSpPr>
          <p:cNvPr id="371" name="Rectangle"/>
          <p:cNvSpPr/>
          <p:nvPr/>
        </p:nvSpPr>
        <p:spPr>
          <a:xfrm>
            <a:off x="2082567" y="4852336"/>
            <a:ext cx="10562368" cy="1282095"/>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validation (PLTFR)"/>
          <p:cNvSpPr txBox="1"/>
          <p:nvPr>
            <p:ph type="title"/>
          </p:nvPr>
        </p:nvSpPr>
        <p:spPr>
          <a:prstGeom prst="rect">
            <a:avLst/>
          </a:prstGeom>
        </p:spPr>
        <p:txBody>
          <a:bodyPr/>
          <a:lstStyle/>
          <a:p>
            <a:pPr/>
            <a:r>
              <a:t>validation (</a:t>
            </a:r>
            <a:r>
              <a:rPr b="1">
                <a:latin typeface="Gill Sans"/>
                <a:ea typeface="Gill Sans"/>
                <a:cs typeface="Gill Sans"/>
                <a:sym typeface="Gill Sans"/>
              </a:rPr>
              <a:t>PLTFR</a:t>
            </a:r>
            <a:r>
              <a:t>)</a:t>
            </a:r>
          </a:p>
        </p:txBody>
      </p:sp>
      <p:sp>
        <p:nvSpPr>
          <p:cNvPr id="376" name="Presence - e.g. Not Blank, File exists, etc.…"/>
          <p:cNvSpPr txBox="1"/>
          <p:nvPr>
            <p:ph type="body" idx="1"/>
          </p:nvPr>
        </p:nvSpPr>
        <p:spPr>
          <a:prstGeom prst="rect">
            <a:avLst/>
          </a:prstGeom>
        </p:spPr>
        <p:txBody>
          <a:bodyPr/>
          <a:lstStyle/>
          <a:p>
            <a:pPr marL="505079" indent="-505079" defTabSz="566674">
              <a:spcBef>
                <a:spcPts val="4400"/>
              </a:spcBef>
              <a:defRPr sz="4462"/>
            </a:pPr>
            <a:r>
              <a:rPr b="1">
                <a:latin typeface="Gill Sans"/>
                <a:ea typeface="Gill Sans"/>
                <a:cs typeface="Gill Sans"/>
                <a:sym typeface="Gill Sans"/>
              </a:rPr>
              <a:t>P</a:t>
            </a:r>
            <a:r>
              <a:t>resence - e.g. Not Blank, File exists, etc.</a:t>
            </a:r>
          </a:p>
          <a:p>
            <a:pPr marL="505079" indent="-505079" defTabSz="566674">
              <a:spcBef>
                <a:spcPts val="4400"/>
              </a:spcBef>
              <a:defRPr sz="4462"/>
            </a:pPr>
            <a:r>
              <a:rPr b="1">
                <a:latin typeface="Gill Sans"/>
                <a:ea typeface="Gill Sans"/>
                <a:cs typeface="Gill Sans"/>
                <a:sym typeface="Gill Sans"/>
              </a:rPr>
              <a:t>L</a:t>
            </a:r>
            <a:r>
              <a:t>ength - e.g. 10 Digits Long</a:t>
            </a:r>
          </a:p>
          <a:p>
            <a:pPr marL="505079" indent="-505079" defTabSz="566674">
              <a:spcBef>
                <a:spcPts val="4400"/>
              </a:spcBef>
              <a:defRPr sz="4462"/>
            </a:pPr>
            <a:r>
              <a:rPr b="1">
                <a:latin typeface="Gill Sans"/>
                <a:ea typeface="Gill Sans"/>
                <a:cs typeface="Gill Sans"/>
                <a:sym typeface="Gill Sans"/>
              </a:rPr>
              <a:t>T</a:t>
            </a:r>
            <a:r>
              <a:t>ype - e.g. is a Number</a:t>
            </a:r>
          </a:p>
          <a:p>
            <a:pPr marL="505079" indent="-505079" defTabSz="566674">
              <a:spcBef>
                <a:spcPts val="4400"/>
              </a:spcBef>
              <a:defRPr sz="4462"/>
            </a:pPr>
            <a:r>
              <a:rPr b="1">
                <a:latin typeface="Gill Sans"/>
                <a:ea typeface="Gill Sans"/>
                <a:cs typeface="Gill Sans"/>
                <a:sym typeface="Gill Sans"/>
              </a:rPr>
              <a:t>F</a:t>
            </a:r>
            <a:r>
              <a:t>ormat - e.g. Specific Format (dd/mm/yyyy)</a:t>
            </a:r>
          </a:p>
          <a:p>
            <a:pPr marL="505079" indent="-505079" defTabSz="566674">
              <a:spcBef>
                <a:spcPts val="4400"/>
              </a:spcBef>
              <a:defRPr sz="4462"/>
            </a:pPr>
            <a:r>
              <a:rPr b="1">
                <a:latin typeface="Gill Sans"/>
                <a:ea typeface="Gill Sans"/>
                <a:cs typeface="Gill Sans"/>
                <a:sym typeface="Gill Sans"/>
              </a:rPr>
              <a:t>R</a:t>
            </a:r>
            <a:r>
              <a:t>ange - e.g. a value between 10-20</a:t>
            </a:r>
          </a:p>
        </p:txBody>
      </p:sp>
      <p:sp>
        <p:nvSpPr>
          <p:cNvPr id="377" name="Rectangle"/>
          <p:cNvSpPr/>
          <p:nvPr/>
        </p:nvSpPr>
        <p:spPr>
          <a:xfrm>
            <a:off x="167640" y="8041691"/>
            <a:ext cx="10562369" cy="1082647"/>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validate-option.png" descr="validate-option.png"/>
          <p:cNvPicPr>
            <a:picLocks noChangeAspect="1"/>
          </p:cNvPicPr>
          <p:nvPr>
            <p:ph type="pic" idx="13"/>
          </p:nvPr>
        </p:nvPicPr>
        <p:blipFill>
          <a:blip r:embed="rId2">
            <a:extLst/>
          </a:blip>
          <a:srcRect l="0" t="0" r="0" b="0"/>
          <a:stretch>
            <a:fillRect/>
          </a:stretch>
        </p:blipFill>
        <p:spPr>
          <a:xfrm>
            <a:off x="6186152" y="2870534"/>
            <a:ext cx="6485804" cy="6201339"/>
          </a:xfrm>
          <a:prstGeom prst="rect">
            <a:avLst/>
          </a:prstGeom>
        </p:spPr>
      </p:pic>
      <p:sp>
        <p:nvSpPr>
          <p:cNvPr id="380" name="validate input"/>
          <p:cNvSpPr txBox="1"/>
          <p:nvPr>
            <p:ph type="title"/>
          </p:nvPr>
        </p:nvSpPr>
        <p:spPr>
          <a:prstGeom prst="rect">
            <a:avLst/>
          </a:prstGeom>
        </p:spPr>
        <p:txBody>
          <a:bodyPr/>
          <a:lstStyle/>
          <a:p>
            <a:pPr/>
            <a:r>
              <a:t>validate input</a:t>
            </a:r>
          </a:p>
        </p:txBody>
      </p:sp>
      <p:sp>
        <p:nvSpPr>
          <p:cNvPr id="381" name="Lets add some code to validate our Menu's input…"/>
          <p:cNvSpPr txBox="1"/>
          <p:nvPr>
            <p:ph type="body" sz="half" idx="1"/>
          </p:nvPr>
        </p:nvSpPr>
        <p:spPr>
          <a:prstGeom prst="rect">
            <a:avLst/>
          </a:prstGeom>
        </p:spPr>
        <p:txBody>
          <a:bodyPr/>
          <a:lstStyle/>
          <a:p>
            <a:pPr marL="354075" indent="-354075" defTabSz="479044">
              <a:spcBef>
                <a:spcPts val="3100"/>
              </a:spcBef>
              <a:defRPr sz="3116"/>
            </a:pPr>
            <a:r>
              <a:t>Lets add some code to validate our Menu's input</a:t>
            </a:r>
          </a:p>
          <a:p>
            <a:pPr marL="354075" indent="-354075" defTabSz="479044">
              <a:spcBef>
                <a:spcPts val="3100"/>
              </a:spcBef>
              <a:defRPr sz="3116"/>
            </a:pPr>
            <a:r>
              <a:t>Create a User Defined Function for checking the value input by the User</a:t>
            </a:r>
          </a:p>
          <a:p>
            <a:pPr marL="354075" indent="-354075" defTabSz="479044">
              <a:spcBef>
                <a:spcPts val="3100"/>
              </a:spcBef>
              <a:defRPr sz="3116"/>
            </a:pPr>
            <a:r>
              <a:t>Implement a Range Check with a </a:t>
            </a:r>
            <a:r>
              <a:rPr b="1">
                <a:latin typeface="Gill Sans"/>
                <a:ea typeface="Gill Sans"/>
                <a:cs typeface="Gill Sans"/>
                <a:sym typeface="Gill Sans"/>
              </a:rPr>
              <a:t>Logical Operator</a:t>
            </a:r>
            <a:r>
              <a:t> AND (&amp;&amp;) </a:t>
            </a:r>
          </a:p>
          <a:p>
            <a:pPr marL="354075" indent="-354075" defTabSz="479044">
              <a:spcBef>
                <a:spcPts val="3100"/>
              </a:spcBef>
              <a:defRPr sz="3116"/>
            </a:pPr>
            <a:r>
              <a:t>Use the </a:t>
            </a:r>
            <a:r>
              <a:rPr b="1">
                <a:latin typeface="Gill Sans"/>
                <a:ea typeface="Gill Sans"/>
                <a:cs typeface="Gill Sans"/>
                <a:sym typeface="Gill Sans"/>
              </a:rPr>
              <a:t>Relational Operators</a:t>
            </a:r>
            <a:r>
              <a:t> Greater Than or Equal To (&gt;=) and Less Than or Equal To (&lt;=)</a:t>
            </a:r>
          </a:p>
        </p:txBody>
      </p:sp>
      <p:sp>
        <p:nvSpPr>
          <p:cNvPr id="382" name="Rectangle"/>
          <p:cNvSpPr/>
          <p:nvPr/>
        </p:nvSpPr>
        <p:spPr>
          <a:xfrm>
            <a:off x="7275212" y="3932483"/>
            <a:ext cx="4046570" cy="2040879"/>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 name="check.png" descr="check.png"/>
          <p:cNvPicPr>
            <a:picLocks noChangeAspect="1"/>
          </p:cNvPicPr>
          <p:nvPr>
            <p:ph type="pic" idx="13"/>
          </p:nvPr>
        </p:nvPicPr>
        <p:blipFill>
          <a:blip r:embed="rId2">
            <a:extLst/>
          </a:blip>
          <a:srcRect l="4681" t="0" r="4681" b="0"/>
          <a:stretch>
            <a:fillRect/>
          </a:stretch>
        </p:blipFill>
        <p:spPr>
          <a:xfrm>
            <a:off x="6186152" y="3077353"/>
            <a:ext cx="6485804" cy="5787701"/>
          </a:xfrm>
          <a:prstGeom prst="rect">
            <a:avLst/>
          </a:prstGeom>
        </p:spPr>
      </p:pic>
      <p:sp>
        <p:nvSpPr>
          <p:cNvPr id="385" name="check input"/>
          <p:cNvSpPr txBox="1"/>
          <p:nvPr>
            <p:ph type="title"/>
          </p:nvPr>
        </p:nvSpPr>
        <p:spPr>
          <a:prstGeom prst="rect">
            <a:avLst/>
          </a:prstGeom>
        </p:spPr>
        <p:txBody>
          <a:bodyPr/>
          <a:lstStyle/>
          <a:p>
            <a:pPr/>
            <a:r>
              <a:t>check input</a:t>
            </a:r>
          </a:p>
        </p:txBody>
      </p:sp>
      <p:sp>
        <p:nvSpPr>
          <p:cNvPr id="386" name="Now update our loop to check the input every time the User make a choice…"/>
          <p:cNvSpPr txBox="1"/>
          <p:nvPr>
            <p:ph type="body" sz="half" idx="1"/>
          </p:nvPr>
        </p:nvSpPr>
        <p:spPr>
          <a:prstGeom prst="rect">
            <a:avLst/>
          </a:prstGeom>
        </p:spPr>
        <p:txBody>
          <a:bodyPr/>
          <a:lstStyle/>
          <a:p>
            <a:pPr/>
            <a:r>
              <a:t>Now update our loop to check the input every time the User make a choice</a:t>
            </a:r>
          </a:p>
          <a:p>
            <a:pPr/>
            <a:r>
              <a:t>If the check fails, output a warning to the User</a:t>
            </a:r>
          </a:p>
          <a:p>
            <a:pPr/>
            <a:r>
              <a:t>Exit this iteration of the Loop since the input is valid</a:t>
            </a:r>
          </a:p>
        </p:txBody>
      </p:sp>
      <p:sp>
        <p:nvSpPr>
          <p:cNvPr id="387" name="Rectangle"/>
          <p:cNvSpPr/>
          <p:nvPr/>
        </p:nvSpPr>
        <p:spPr>
          <a:xfrm>
            <a:off x="7167833" y="4892114"/>
            <a:ext cx="5345256" cy="998057"/>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writing to file"/>
          <p:cNvSpPr txBox="1"/>
          <p:nvPr>
            <p:ph type="title"/>
          </p:nvPr>
        </p:nvSpPr>
        <p:spPr>
          <a:prstGeom prst="rect">
            <a:avLst/>
          </a:prstGeom>
        </p:spPr>
        <p:txBody>
          <a:bodyPr/>
          <a:lstStyle/>
          <a:p>
            <a:pPr/>
            <a:r>
              <a:t>writing to file</a:t>
            </a:r>
          </a:p>
        </p:txBody>
      </p:sp>
      <p:sp>
        <p:nvSpPr>
          <p:cNvPr id="390" name="Check if a file (at a specific path) exists, if not notify the Users - Presence Check (Validation)…"/>
          <p:cNvSpPr txBox="1"/>
          <p:nvPr>
            <p:ph type="body" idx="1"/>
          </p:nvPr>
        </p:nvSpPr>
        <p:spPr>
          <a:prstGeom prst="rect">
            <a:avLst/>
          </a:prstGeom>
        </p:spPr>
        <p:txBody>
          <a:bodyPr/>
          <a:lstStyle/>
          <a:p>
            <a:pPr/>
            <a:r>
              <a:t>Check if a file (at a specific </a:t>
            </a:r>
            <a:r>
              <a:rPr b="1">
                <a:latin typeface="Gill Sans"/>
                <a:ea typeface="Gill Sans"/>
                <a:cs typeface="Gill Sans"/>
                <a:sym typeface="Gill Sans"/>
              </a:rPr>
              <a:t>path</a:t>
            </a:r>
            <a:r>
              <a:t>) exists, if not notify the Users - </a:t>
            </a:r>
            <a:r>
              <a:rPr b="1">
                <a:latin typeface="Gill Sans"/>
                <a:ea typeface="Gill Sans"/>
                <a:cs typeface="Gill Sans"/>
                <a:sym typeface="Gill Sans"/>
              </a:rPr>
              <a:t>Presence Check</a:t>
            </a:r>
            <a:r>
              <a:t> (Validation)</a:t>
            </a:r>
          </a:p>
          <a:p>
            <a:pPr/>
            <a:r>
              <a:t>Open a File for </a:t>
            </a:r>
            <a:r>
              <a:rPr b="1">
                <a:latin typeface="Gill Sans"/>
                <a:ea typeface="Gill Sans"/>
                <a:cs typeface="Gill Sans"/>
                <a:sym typeface="Gill Sans"/>
              </a:rPr>
              <a:t>Appending</a:t>
            </a:r>
          </a:p>
          <a:p>
            <a:pPr/>
            <a:r>
              <a:t>Write a Line of text to the file including a </a:t>
            </a:r>
            <a:r>
              <a:rPr b="1">
                <a:latin typeface="Gill Sans"/>
                <a:ea typeface="Gill Sans"/>
                <a:cs typeface="Gill Sans"/>
                <a:sym typeface="Gill Sans"/>
              </a:rPr>
              <a:t>DateTime</a:t>
            </a:r>
            <a:r>
              <a:t> data type</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file-io.png" descr="file-io.png"/>
          <p:cNvPicPr>
            <a:picLocks noChangeAspect="1"/>
          </p:cNvPicPr>
          <p:nvPr>
            <p:ph type="pic" idx="13"/>
          </p:nvPr>
        </p:nvPicPr>
        <p:blipFill>
          <a:blip r:embed="rId3">
            <a:extLst/>
          </a:blip>
          <a:srcRect l="0" t="0" r="0" b="0"/>
          <a:stretch>
            <a:fillRect/>
          </a:stretch>
        </p:blipFill>
        <p:spPr>
          <a:xfrm>
            <a:off x="0" y="295205"/>
            <a:ext cx="13004800" cy="9163190"/>
          </a:xfrm>
          <a:prstGeom prst="rect">
            <a:avLst/>
          </a:prstGeom>
        </p:spPr>
      </p:pic>
      <p:sp>
        <p:nvSpPr>
          <p:cNvPr id="393" name="Rectangle"/>
          <p:cNvSpPr/>
          <p:nvPr/>
        </p:nvSpPr>
        <p:spPr>
          <a:xfrm>
            <a:off x="2550533" y="2275028"/>
            <a:ext cx="9105970" cy="2771840"/>
          </a:xfrm>
          <a:prstGeom prst="rect">
            <a:avLst/>
          </a:prstGeom>
          <a:ln w="63500">
            <a:solidFill>
              <a:schemeClr val="accent5">
                <a:hueOff val="-608019"/>
                <a:satOff val="-16379"/>
                <a:lumOff val="25127"/>
              </a:schemeClr>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age" descr="Image"/>
          <p:cNvPicPr>
            <a:picLocks noChangeAspect="1"/>
          </p:cNvPicPr>
          <p:nvPr>
            <p:ph type="pic" idx="13"/>
          </p:nvPr>
        </p:nvPicPr>
        <p:blipFill>
          <a:blip r:embed="rId3">
            <a:extLst/>
          </a:blip>
          <a:srcRect l="0" t="0" r="0" b="0"/>
          <a:stretch>
            <a:fillRect/>
          </a:stretch>
        </p:blipFill>
        <p:spPr>
          <a:xfrm>
            <a:off x="7422806" y="2781300"/>
            <a:ext cx="4178988" cy="6184900"/>
          </a:xfrm>
          <a:prstGeom prst="rect">
            <a:avLst/>
          </a:prstGeom>
        </p:spPr>
      </p:pic>
      <p:sp>
        <p:nvSpPr>
          <p:cNvPr id="133" name="what is a software application"/>
          <p:cNvSpPr txBox="1"/>
          <p:nvPr>
            <p:ph type="title"/>
          </p:nvPr>
        </p:nvSpPr>
        <p:spPr>
          <a:prstGeom prst="rect">
            <a:avLst/>
          </a:prstGeom>
        </p:spPr>
        <p:txBody>
          <a:bodyPr/>
          <a:lstStyle/>
          <a:p>
            <a:pPr/>
            <a:r>
              <a:t>what is a software application</a:t>
            </a:r>
          </a:p>
        </p:txBody>
      </p:sp>
      <p:sp>
        <p:nvSpPr>
          <p:cNvPr id="134" name="Instagram, Snapchat, Microsoft Word, Internet Explorer are all Software Applications that execute on Computer Hardware…"/>
          <p:cNvSpPr txBox="1"/>
          <p:nvPr>
            <p:ph type="body" sz="half" idx="1"/>
          </p:nvPr>
        </p:nvSpPr>
        <p:spPr>
          <a:prstGeom prst="rect">
            <a:avLst/>
          </a:prstGeom>
        </p:spPr>
        <p:txBody>
          <a:bodyPr/>
          <a:lstStyle/>
          <a:p>
            <a:pPr marL="343662" indent="-343662" defTabSz="385572">
              <a:lnSpc>
                <a:spcPct val="120000"/>
              </a:lnSpc>
              <a:spcBef>
                <a:spcPts val="3000"/>
              </a:spcBef>
              <a:defRPr sz="3036"/>
            </a:pPr>
            <a:r>
              <a:t>Instagram, Snapchat, Microsoft Word, Internet Explorer are all Software </a:t>
            </a:r>
            <a:r>
              <a:rPr b="1">
                <a:latin typeface="Gill Sans"/>
                <a:ea typeface="Gill Sans"/>
                <a:cs typeface="Gill Sans"/>
                <a:sym typeface="Gill Sans"/>
              </a:rPr>
              <a:t>Applications</a:t>
            </a:r>
            <a:r>
              <a:t> that execute on Computer </a:t>
            </a:r>
            <a:r>
              <a:rPr b="1">
                <a:latin typeface="Gill Sans"/>
                <a:ea typeface="Gill Sans"/>
                <a:cs typeface="Gill Sans"/>
                <a:sym typeface="Gill Sans"/>
              </a:rPr>
              <a:t>Hardware</a:t>
            </a:r>
          </a:p>
          <a:p>
            <a:pPr marL="343662" indent="-343662" defTabSz="385572">
              <a:lnSpc>
                <a:spcPct val="120000"/>
              </a:lnSpc>
              <a:spcBef>
                <a:spcPts val="3000"/>
              </a:spcBef>
              <a:defRPr sz="3036"/>
            </a:pPr>
            <a:r>
              <a:t>The application runs on top of an </a:t>
            </a:r>
            <a:r>
              <a:rPr b="1">
                <a:latin typeface="Gill Sans"/>
                <a:ea typeface="Gill Sans"/>
                <a:cs typeface="Gill Sans"/>
                <a:sym typeface="Gill Sans"/>
              </a:rPr>
              <a:t>Operating System</a:t>
            </a:r>
            <a:r>
              <a:t> (Windows, OSX, Android, iOS) which simplifies how the Application interacts with the underlying Hardware for e.g. how Instagram interacts with a mobile phones camera</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hanks"/>
          <p:cNvSpPr txBox="1"/>
          <p:nvPr>
            <p:ph type="title"/>
          </p:nvPr>
        </p:nvSpPr>
        <p:spPr>
          <a:prstGeom prst="rect">
            <a:avLst/>
          </a:prstGeom>
        </p:spPr>
        <p:txBody>
          <a:bodyPr/>
          <a:lstStyle/>
          <a:p>
            <a:pPr/>
            <a:r>
              <a:t>thanks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age" descr="Image"/>
          <p:cNvPicPr>
            <a:picLocks noChangeAspect="1"/>
          </p:cNvPicPr>
          <p:nvPr>
            <p:ph type="pic" idx="13"/>
          </p:nvPr>
        </p:nvPicPr>
        <p:blipFill>
          <a:blip r:embed="rId3">
            <a:extLst/>
          </a:blip>
          <a:srcRect l="1789" t="0" r="1789" b="0"/>
          <a:stretch>
            <a:fillRect/>
          </a:stretch>
        </p:blipFill>
        <p:spPr>
          <a:xfrm>
            <a:off x="6870700" y="4134740"/>
            <a:ext cx="5283201" cy="3478020"/>
          </a:xfrm>
          <a:prstGeom prst="rect">
            <a:avLst/>
          </a:prstGeom>
        </p:spPr>
      </p:pic>
      <p:sp>
        <p:nvSpPr>
          <p:cNvPr id="139" name="what is an application"/>
          <p:cNvSpPr txBox="1"/>
          <p:nvPr>
            <p:ph type="title"/>
          </p:nvPr>
        </p:nvSpPr>
        <p:spPr>
          <a:prstGeom prst="rect">
            <a:avLst/>
          </a:prstGeom>
        </p:spPr>
        <p:txBody>
          <a:bodyPr/>
          <a:lstStyle/>
          <a:p>
            <a:pPr/>
            <a:r>
              <a:t>what is an application</a:t>
            </a:r>
          </a:p>
        </p:txBody>
      </p:sp>
      <p:sp>
        <p:nvSpPr>
          <p:cNvPr id="140" name="Computers work by giving (Programming) them instructions for things you want them to do…"/>
          <p:cNvSpPr txBox="1"/>
          <p:nvPr>
            <p:ph type="body" sz="half" idx="1"/>
          </p:nvPr>
        </p:nvSpPr>
        <p:spPr>
          <a:prstGeom prst="rect">
            <a:avLst/>
          </a:prstGeom>
        </p:spPr>
        <p:txBody>
          <a:bodyPr/>
          <a:lstStyle/>
          <a:p>
            <a:pPr marL="328168" indent="-328168" defTabSz="443991">
              <a:spcBef>
                <a:spcPts val="2800"/>
              </a:spcBef>
              <a:defRPr sz="2888"/>
            </a:pPr>
            <a:r>
              <a:t>Computers work by giving (</a:t>
            </a:r>
            <a:r>
              <a:rPr b="1">
                <a:latin typeface="Gill Sans"/>
                <a:ea typeface="Gill Sans"/>
                <a:cs typeface="Gill Sans"/>
                <a:sym typeface="Gill Sans"/>
              </a:rPr>
              <a:t>Programming</a:t>
            </a:r>
            <a:r>
              <a:t>) them instructions for things you want them to do</a:t>
            </a:r>
          </a:p>
          <a:p>
            <a:pPr marL="328168" indent="-328168" defTabSz="443991">
              <a:spcBef>
                <a:spcPts val="2800"/>
              </a:spcBef>
              <a:defRPr sz="2888"/>
            </a:pPr>
            <a:r>
              <a:t>Different Applications give different instructions</a:t>
            </a:r>
          </a:p>
          <a:p>
            <a:pPr marL="328168" indent="-328168" defTabSz="443991">
              <a:spcBef>
                <a:spcPts val="2800"/>
              </a:spcBef>
              <a:defRPr sz="2888"/>
            </a:pPr>
            <a:r>
              <a:t>When an Application is started, a specific set of instructions are executed by the Computer</a:t>
            </a:r>
          </a:p>
          <a:p>
            <a:pPr marL="328168" indent="-328168" defTabSz="443991">
              <a:spcBef>
                <a:spcPts val="2800"/>
              </a:spcBef>
              <a:defRPr sz="2888"/>
            </a:pPr>
            <a:r>
              <a:t>The process of creating an Application is about producing the instructions (</a:t>
            </a:r>
            <a:r>
              <a:rPr b="1">
                <a:latin typeface="Gill Sans"/>
                <a:ea typeface="Gill Sans"/>
                <a:cs typeface="Gill Sans"/>
                <a:sym typeface="Gill Sans"/>
              </a:rPr>
              <a:t>Software</a:t>
            </a:r>
            <a:r>
              <a:t>) that you want the Computer to execute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Image" descr="Image"/>
          <p:cNvPicPr>
            <a:picLocks noChangeAspect="1"/>
          </p:cNvPicPr>
          <p:nvPr>
            <p:ph type="pic" idx="13"/>
          </p:nvPr>
        </p:nvPicPr>
        <p:blipFill>
          <a:blip r:embed="rId3">
            <a:extLst/>
          </a:blip>
          <a:srcRect l="25937" t="0" r="25937" b="0"/>
          <a:stretch>
            <a:fillRect/>
          </a:stretch>
        </p:blipFill>
        <p:spPr>
          <a:xfrm>
            <a:off x="6881589" y="2794047"/>
            <a:ext cx="5272311" cy="6172153"/>
          </a:xfrm>
          <a:prstGeom prst="rect">
            <a:avLst/>
          </a:prstGeom>
        </p:spPr>
      </p:pic>
      <p:sp>
        <p:nvSpPr>
          <p:cNvPr id="145" name="how to create software"/>
          <p:cNvSpPr txBox="1"/>
          <p:nvPr>
            <p:ph type="title"/>
          </p:nvPr>
        </p:nvSpPr>
        <p:spPr>
          <a:prstGeom prst="rect">
            <a:avLst/>
          </a:prstGeom>
        </p:spPr>
        <p:txBody>
          <a:bodyPr/>
          <a:lstStyle/>
          <a:p>
            <a:pPr/>
            <a:r>
              <a:t>how to create software</a:t>
            </a:r>
          </a:p>
        </p:txBody>
      </p:sp>
      <p:sp>
        <p:nvSpPr>
          <p:cNvPr id="146" name="Computer accept instructions using 0's and 1's, Humans create instructions using words (speech or written)…"/>
          <p:cNvSpPr txBox="1"/>
          <p:nvPr>
            <p:ph type="body" sz="half" idx="1"/>
          </p:nvPr>
        </p:nvSpPr>
        <p:spPr>
          <a:prstGeom prst="rect">
            <a:avLst/>
          </a:prstGeom>
        </p:spPr>
        <p:txBody>
          <a:bodyPr/>
          <a:lstStyle/>
          <a:p>
            <a:pPr marL="410209" indent="-410209" defTabSz="554990">
              <a:spcBef>
                <a:spcPts val="3600"/>
              </a:spcBef>
              <a:defRPr sz="3609"/>
            </a:pPr>
            <a:r>
              <a:t>Computer </a:t>
            </a:r>
            <a:r>
              <a:rPr i="1">
                <a:latin typeface="Gill Sans"/>
                <a:ea typeface="Gill Sans"/>
                <a:cs typeface="Gill Sans"/>
                <a:sym typeface="Gill Sans"/>
              </a:rPr>
              <a:t>accept</a:t>
            </a:r>
            <a:r>
              <a:t> instructions using 0's and 1's, Humans </a:t>
            </a:r>
            <a:r>
              <a:rPr i="1">
                <a:latin typeface="Gill Sans"/>
                <a:ea typeface="Gill Sans"/>
                <a:cs typeface="Gill Sans"/>
                <a:sym typeface="Gill Sans"/>
              </a:rPr>
              <a:t>create</a:t>
            </a:r>
            <a:r>
              <a:t> instructions using words (speech or written)</a:t>
            </a:r>
          </a:p>
          <a:p>
            <a:pPr marL="410209" indent="-410209" defTabSz="554990">
              <a:spcBef>
                <a:spcPts val="3600"/>
              </a:spcBef>
              <a:defRPr sz="3609"/>
            </a:pPr>
            <a:r>
              <a:t>We need a way for Humans to </a:t>
            </a:r>
            <a:r>
              <a:rPr i="1">
                <a:latin typeface="Gill Sans"/>
                <a:ea typeface="Gill Sans"/>
                <a:cs typeface="Gill Sans"/>
                <a:sym typeface="Gill Sans"/>
              </a:rPr>
              <a:t>create</a:t>
            </a:r>
            <a:r>
              <a:t> instructions (a </a:t>
            </a:r>
            <a:r>
              <a:rPr b="1">
                <a:latin typeface="Gill Sans"/>
                <a:ea typeface="Gill Sans"/>
                <a:cs typeface="Gill Sans"/>
                <a:sym typeface="Gill Sans"/>
              </a:rPr>
              <a:t>Language</a:t>
            </a:r>
            <a:r>
              <a:t>) and for them to be translated (</a:t>
            </a:r>
            <a:r>
              <a:rPr b="1">
                <a:latin typeface="Gill Sans"/>
                <a:ea typeface="Gill Sans"/>
                <a:cs typeface="Gill Sans"/>
                <a:sym typeface="Gill Sans"/>
              </a:rPr>
              <a:t>Compiled</a:t>
            </a:r>
            <a:r>
              <a:t>) into something Computers understand (the Application)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descr="Image"/>
          <p:cNvPicPr>
            <a:picLocks noChangeAspect="1"/>
          </p:cNvPicPr>
          <p:nvPr>
            <p:ph type="pic" idx="13"/>
          </p:nvPr>
        </p:nvPicPr>
        <p:blipFill>
          <a:blip r:embed="rId3">
            <a:extLst/>
          </a:blip>
          <a:srcRect l="4887" t="0" r="4887" b="0"/>
          <a:stretch>
            <a:fillRect/>
          </a:stretch>
        </p:blipFill>
        <p:spPr>
          <a:xfrm>
            <a:off x="6272071" y="3366594"/>
            <a:ext cx="6491239" cy="5026934"/>
          </a:xfrm>
          <a:prstGeom prst="rect">
            <a:avLst/>
          </a:prstGeom>
        </p:spPr>
      </p:pic>
      <p:sp>
        <p:nvSpPr>
          <p:cNvPr id="151" name="what is a programming language"/>
          <p:cNvSpPr txBox="1"/>
          <p:nvPr>
            <p:ph type="title"/>
          </p:nvPr>
        </p:nvSpPr>
        <p:spPr>
          <a:prstGeom prst="rect">
            <a:avLst/>
          </a:prstGeom>
        </p:spPr>
        <p:txBody>
          <a:bodyPr/>
          <a:lstStyle/>
          <a:p>
            <a:pPr/>
            <a:r>
              <a:t>what is a programming language</a:t>
            </a:r>
          </a:p>
        </p:txBody>
      </p:sp>
      <p:sp>
        <p:nvSpPr>
          <p:cNvPr id="152" name="A way for Humans to program instructions onto a Computer to tell it to do a specific task e.g. post a tweet…"/>
          <p:cNvSpPr txBox="1"/>
          <p:nvPr>
            <p:ph type="body" sz="half" idx="1"/>
          </p:nvPr>
        </p:nvSpPr>
        <p:spPr>
          <a:prstGeom prst="rect">
            <a:avLst/>
          </a:prstGeom>
        </p:spPr>
        <p:txBody>
          <a:bodyPr/>
          <a:lstStyle/>
          <a:p>
            <a:pPr marL="354075" indent="-354075" defTabSz="479044">
              <a:spcBef>
                <a:spcPts val="3100"/>
              </a:spcBef>
              <a:defRPr sz="3116"/>
            </a:pPr>
            <a:r>
              <a:t>A way for Humans to program instructions onto a Computer to tell it to do a specific task e.g. post a tweet</a:t>
            </a:r>
          </a:p>
          <a:p>
            <a:pPr marL="354075" indent="-354075" defTabSz="479044">
              <a:spcBef>
                <a:spcPts val="3100"/>
              </a:spcBef>
              <a:defRPr sz="3116"/>
            </a:pPr>
            <a:r>
              <a:t>There are a lot of different languages to choose from (see notes)</a:t>
            </a:r>
          </a:p>
          <a:p>
            <a:pPr marL="354075" indent="-354075" defTabSz="479044">
              <a:spcBef>
                <a:spcPts val="3100"/>
              </a:spcBef>
              <a:defRPr sz="3116"/>
            </a:pPr>
            <a:r>
              <a:t>Different Languages can be used to program the </a:t>
            </a:r>
            <a:r>
              <a:rPr i="1">
                <a:latin typeface="Gill Sans"/>
                <a:ea typeface="Gill Sans"/>
                <a:cs typeface="Gill Sans"/>
                <a:sym typeface="Gill Sans"/>
              </a:rPr>
              <a:t>same instructions,</a:t>
            </a:r>
            <a:r>
              <a:t> in the same way that you can tell someone in English or French to 'close the door'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